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67"/>
  </p:notesMasterIdLst>
  <p:sldIdLst>
    <p:sldId id="256" r:id="rId2"/>
    <p:sldId id="257" r:id="rId3"/>
    <p:sldId id="266" r:id="rId4"/>
    <p:sldId id="262" r:id="rId5"/>
    <p:sldId id="263" r:id="rId6"/>
    <p:sldId id="264" r:id="rId7"/>
    <p:sldId id="331" r:id="rId8"/>
    <p:sldId id="332" r:id="rId9"/>
    <p:sldId id="267" r:id="rId10"/>
    <p:sldId id="272" r:id="rId11"/>
    <p:sldId id="273" r:id="rId12"/>
    <p:sldId id="259" r:id="rId13"/>
    <p:sldId id="265" r:id="rId14"/>
    <p:sldId id="281" r:id="rId15"/>
    <p:sldId id="274" r:id="rId16"/>
    <p:sldId id="271" r:id="rId17"/>
    <p:sldId id="283" r:id="rId18"/>
    <p:sldId id="282" r:id="rId19"/>
    <p:sldId id="285" r:id="rId20"/>
    <p:sldId id="292" r:id="rId21"/>
    <p:sldId id="293" r:id="rId22"/>
    <p:sldId id="276" r:id="rId23"/>
    <p:sldId id="287" r:id="rId24"/>
    <p:sldId id="288" r:id="rId25"/>
    <p:sldId id="289" r:id="rId26"/>
    <p:sldId id="290" r:id="rId27"/>
    <p:sldId id="299" r:id="rId28"/>
    <p:sldId id="291" r:id="rId29"/>
    <p:sldId id="294" r:id="rId30"/>
    <p:sldId id="286" r:id="rId31"/>
    <p:sldId id="295" r:id="rId32"/>
    <p:sldId id="300" r:id="rId33"/>
    <p:sldId id="301" r:id="rId34"/>
    <p:sldId id="296" r:id="rId35"/>
    <p:sldId id="297" r:id="rId36"/>
    <p:sldId id="298"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30" r:id="rId65"/>
    <p:sldId id="333" r:id="rId6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79965" autoAdjust="0"/>
  </p:normalViewPr>
  <p:slideViewPr>
    <p:cSldViewPr snapToGrid="0">
      <p:cViewPr varScale="1">
        <p:scale>
          <a:sx n="57" d="100"/>
          <a:sy n="57" d="100"/>
        </p:scale>
        <p:origin x="11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EB10A-F503-4B07-909F-B7041A176B3E}" type="datetimeFigureOut">
              <a:rPr lang="ru-RU" smtClean="0"/>
              <a:t>25.10.2018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A29D1-75E0-4E37-BEBA-6A5D4E846C20}" type="slidenum">
              <a:rPr lang="ru-RU" smtClean="0"/>
              <a:t>‹#›</a:t>
            </a:fld>
            <a:endParaRPr lang="ru-RU"/>
          </a:p>
        </p:txBody>
      </p:sp>
    </p:spTree>
    <p:extLst>
      <p:ext uri="{BB962C8B-B14F-4D97-AF65-F5344CB8AC3E}">
        <p14:creationId xmlns:p14="http://schemas.microsoft.com/office/powerpoint/2010/main" val="261425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u.wikipedia.org/wiki/%D0%9F%D1%80%D0%BE%D0%B5%D0%BA%D1%82%D0%B8%D1%80%D0%BE%D0%B2%D0%B0%D0%BD%D0%B8%D0%B5"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ru.wikipedia.org/wiki/%D0%A2%D0%BE%D1%87%D0%BD%D0%BE%D1%81%D1%82%D1%8C" TargetMode="External"/><Relationship Id="rId4" Type="http://schemas.openxmlformats.org/officeDocument/2006/relationships/hyperlink" Target="https://ru.wikipedia.org/wiki/%D0%98%D0%BD%D1%82%D0%B5%D0%B3%D1%80%D0%B0%D0%BB%D1%8C%D0%BD%D0%BE%D0%B5_%D1%83%D1%80%D0%B0%D0%B2%D0%BD%D0%B5%D0%BD%D0%B8%D0%B5#%D0%9C%D0%B5%D1%82%D0%BE%D0%B4_%D0%BF%D0%BE%D1%81%D0%BB%D0%B5%D0%B4%D0%BE%D0%B2%D0%B0%D1%82%D0%B5%D0%BB%D1%8C%D0%BD%D1%8B%D1%85_%D0%BF%D1%80%D0%B8%D0%B1%D0%BB%D0%B8%D0%B6%D0%B5%D0%BD%D0%B8%D0%B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7A29D1-75E0-4E37-BEBA-6A5D4E846C20}" type="slidenum">
              <a:rPr lang="ru-RU" smtClean="0"/>
              <a:t>1</a:t>
            </a:fld>
            <a:endParaRPr lang="ru-RU"/>
          </a:p>
        </p:txBody>
      </p:sp>
    </p:spTree>
    <p:extLst>
      <p:ext uri="{BB962C8B-B14F-4D97-AF65-F5344CB8AC3E}">
        <p14:creationId xmlns:p14="http://schemas.microsoft.com/office/powerpoint/2010/main" val="269235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7A29D1-75E0-4E37-BEBA-6A5D4E846C20}" type="slidenum">
              <a:rPr lang="ru-RU" smtClean="0"/>
              <a:t>14</a:t>
            </a:fld>
            <a:endParaRPr lang="ru-RU"/>
          </a:p>
        </p:txBody>
      </p:sp>
    </p:spTree>
    <p:extLst>
      <p:ext uri="{BB962C8B-B14F-4D97-AF65-F5344CB8AC3E}">
        <p14:creationId xmlns:p14="http://schemas.microsoft.com/office/powerpoint/2010/main" val="2514383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7A29D1-75E0-4E37-BEBA-6A5D4E846C20}" type="slidenum">
              <a:rPr lang="ru-RU" smtClean="0"/>
              <a:t>15</a:t>
            </a:fld>
            <a:endParaRPr lang="ru-RU"/>
          </a:p>
        </p:txBody>
      </p:sp>
    </p:spTree>
    <p:extLst>
      <p:ext uri="{BB962C8B-B14F-4D97-AF65-F5344CB8AC3E}">
        <p14:creationId xmlns:p14="http://schemas.microsoft.com/office/powerpoint/2010/main" val="4231110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i="1" dirty="0" smtClean="0"/>
              <a:t>Адекватность - </a:t>
            </a:r>
            <a:r>
              <a:rPr lang="ru-RU" sz="1200" dirty="0" smtClean="0"/>
              <a:t>соответствие модели исходной реальной системе и учёт, прежде всего, наиболее важных качеств, связей и характеристик. Оценить адекватность выбранной модели, особенно, например, на начальной стадии </a:t>
            </a:r>
            <a:r>
              <a:rPr lang="ru-RU" sz="1200" dirty="0" smtClean="0">
                <a:hlinkClick r:id="rId3" tooltip="Проектирование"/>
              </a:rPr>
              <a:t>проектирования</a:t>
            </a:r>
            <a:r>
              <a:rPr lang="ru-RU" sz="1200" dirty="0" smtClean="0"/>
              <a:t>, когда вид создаваемой системы ещё неизвестен, очень сложно. В такой ситуации часто полагаются на опыт предшествующих разработок или применяют определённые методы, например, </a:t>
            </a:r>
            <a:r>
              <a:rPr lang="ru-RU" sz="1200" dirty="0" smtClean="0">
                <a:hlinkClick r:id="rId4" tooltip="Интегральное уравнение"/>
              </a:rPr>
              <a:t>метод последовательных приближений</a:t>
            </a:r>
            <a:r>
              <a:rPr lang="ru-RU" sz="12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i="1" dirty="0" smtClean="0">
                <a:hlinkClick r:id="rId5" tooltip="Точность"/>
              </a:rPr>
              <a:t>Точность</a:t>
            </a:r>
            <a:r>
              <a:rPr lang="ru-RU" sz="1200" i="1" dirty="0" smtClean="0"/>
              <a:t> - </a:t>
            </a:r>
            <a:r>
              <a:rPr lang="ru-RU" sz="1200" dirty="0" smtClean="0"/>
              <a:t>степень совпадения полученных в процессе моделирования результатов с заранее установленными, желаемыми. Здесь важной задачей является оценка потребной точности результатов и имеющейся точности исходных данных, согласование их как между собой, так и с точностью используемой модели;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i="1" dirty="0" err="1" smtClean="0"/>
              <a:t>Типовость</a:t>
            </a:r>
            <a:r>
              <a:rPr lang="ru-RU" sz="1200" i="1" dirty="0" smtClean="0"/>
              <a:t> </a:t>
            </a:r>
            <a:r>
              <a:rPr lang="ru-RU" sz="1200" dirty="0" smtClean="0"/>
              <a:t>модели к анализу ряда однотипных систем в одном или нескольких режимах функционирования. Это позволяет расширить область применимости модели для решения большего круга задач;</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p>
          <a:p>
            <a:endParaRPr lang="ru-RU" dirty="0"/>
          </a:p>
        </p:txBody>
      </p:sp>
      <p:sp>
        <p:nvSpPr>
          <p:cNvPr id="4" name="Номер слайда 3"/>
          <p:cNvSpPr>
            <a:spLocks noGrp="1"/>
          </p:cNvSpPr>
          <p:nvPr>
            <p:ph type="sldNum" sz="quarter" idx="10"/>
          </p:nvPr>
        </p:nvSpPr>
        <p:spPr/>
        <p:txBody>
          <a:bodyPr/>
          <a:lstStyle/>
          <a:p>
            <a:fld id="{E67A29D1-75E0-4E37-BEBA-6A5D4E846C20}" type="slidenum">
              <a:rPr lang="ru-RU" smtClean="0"/>
              <a:t>4</a:t>
            </a:fld>
            <a:endParaRPr lang="ru-RU"/>
          </a:p>
        </p:txBody>
      </p:sp>
    </p:spTree>
    <p:extLst>
      <p:ext uri="{BB962C8B-B14F-4D97-AF65-F5344CB8AC3E}">
        <p14:creationId xmlns:p14="http://schemas.microsoft.com/office/powerpoint/2010/main" val="371160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p>
          <a:p>
            <a:endParaRPr lang="ru-RU" dirty="0"/>
          </a:p>
        </p:txBody>
      </p:sp>
      <p:sp>
        <p:nvSpPr>
          <p:cNvPr id="4" name="Номер слайда 3"/>
          <p:cNvSpPr>
            <a:spLocks noGrp="1"/>
          </p:cNvSpPr>
          <p:nvPr>
            <p:ph type="sldNum" sz="quarter" idx="10"/>
          </p:nvPr>
        </p:nvSpPr>
        <p:spPr/>
        <p:txBody>
          <a:bodyPr/>
          <a:lstStyle/>
          <a:p>
            <a:fld id="{E67A29D1-75E0-4E37-BEBA-6A5D4E846C20}" type="slidenum">
              <a:rPr lang="ru-RU" smtClean="0"/>
              <a:t>5</a:t>
            </a:fld>
            <a:endParaRPr lang="ru-RU"/>
          </a:p>
        </p:txBody>
      </p:sp>
    </p:spTree>
    <p:extLst>
      <p:ext uri="{BB962C8B-B14F-4D97-AF65-F5344CB8AC3E}">
        <p14:creationId xmlns:p14="http://schemas.microsoft.com/office/powerpoint/2010/main" val="617531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7A29D1-75E0-4E37-BEBA-6A5D4E846C20}" type="slidenum">
              <a:rPr lang="ru-RU" smtClean="0"/>
              <a:t>6</a:t>
            </a:fld>
            <a:endParaRPr lang="ru-RU"/>
          </a:p>
        </p:txBody>
      </p:sp>
    </p:spTree>
    <p:extLst>
      <p:ext uri="{BB962C8B-B14F-4D97-AF65-F5344CB8AC3E}">
        <p14:creationId xmlns:p14="http://schemas.microsoft.com/office/powerpoint/2010/main" val="4050870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И.Н. Глухих определяет функциональные математические модели как модель, «записанную с помощью выражений, показывающих выходные реакции системы на входные воздействия»,</a:t>
            </a:r>
            <a:r>
              <a:rPr lang="ru-RU" sz="1200" b="0" i="0" kern="1200" baseline="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которые описывают фазовые переменные, внутренние и внешние параметры системы.  Типичная функциональная модель:</a:t>
            </a:r>
          </a:p>
          <a:p>
            <a:pPr marL="171450" indent="-171450">
              <a:buFont typeface="Arial" panose="020B0604020202020204" pitchFamily="34" charset="0"/>
              <a:buChar char="•"/>
            </a:pPr>
            <a:r>
              <a:rPr lang="ru-RU" sz="1200" b="0" i="0" kern="1200" dirty="0" smtClean="0">
                <a:solidFill>
                  <a:schemeClr val="tx1"/>
                </a:solidFill>
                <a:effectLst/>
                <a:latin typeface="+mn-lt"/>
                <a:ea typeface="+mn-ea"/>
                <a:cs typeface="+mn-cs"/>
              </a:rPr>
              <a:t>Система</a:t>
            </a:r>
            <a:r>
              <a:rPr lang="ru-RU" sz="1200" b="0" i="0" kern="1200" baseline="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уравнений, описывающих либо электрические, тепловые, механические процессы, либо процессы преобразования информации. Внутренняя структура системы в таких моделях не отображается и не исследуется. </a:t>
            </a:r>
          </a:p>
          <a:p>
            <a:pPr marL="171450" indent="-171450">
              <a:buFont typeface="Arial" panose="020B0604020202020204" pitchFamily="34" charset="0"/>
              <a:buChar char="•"/>
            </a:pPr>
            <a:r>
              <a:rPr lang="ru-RU" sz="1200" b="0" i="0" kern="1200" dirty="0" smtClean="0">
                <a:solidFill>
                  <a:schemeClr val="tx1"/>
                </a:solidFill>
                <a:effectLst/>
                <a:latin typeface="+mn-lt"/>
                <a:ea typeface="+mn-ea"/>
                <a:cs typeface="+mn-cs"/>
              </a:rPr>
              <a:t>Модель «чёрного ящика».</a:t>
            </a:r>
            <a:endParaRPr lang="ru-RU" dirty="0"/>
          </a:p>
        </p:txBody>
      </p:sp>
      <p:sp>
        <p:nvSpPr>
          <p:cNvPr id="4" name="Номер слайда 3"/>
          <p:cNvSpPr>
            <a:spLocks noGrp="1"/>
          </p:cNvSpPr>
          <p:nvPr>
            <p:ph type="sldNum" sz="quarter" idx="10"/>
          </p:nvPr>
        </p:nvSpPr>
        <p:spPr/>
        <p:txBody>
          <a:bodyPr/>
          <a:lstStyle/>
          <a:p>
            <a:fld id="{E67A29D1-75E0-4E37-BEBA-6A5D4E846C20}" type="slidenum">
              <a:rPr lang="ru-RU" smtClean="0"/>
              <a:t>7</a:t>
            </a:fld>
            <a:endParaRPr lang="ru-RU"/>
          </a:p>
        </p:txBody>
      </p:sp>
    </p:spTree>
    <p:extLst>
      <p:ext uri="{BB962C8B-B14F-4D97-AF65-F5344CB8AC3E}">
        <p14:creationId xmlns:p14="http://schemas.microsoft.com/office/powerpoint/2010/main" val="1882394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И.Н. Глухих определяет функциональные математические модели как модель, «записанную с помощью выражений, показывающих выходные реакции системы на входные воздействия»,</a:t>
            </a:r>
            <a:r>
              <a:rPr lang="ru-RU" sz="1200" b="0" i="0" kern="1200" baseline="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которые описывают фазовые переменные, внутренние и внешние параметры системы.  Типичная функциональная модель:</a:t>
            </a:r>
          </a:p>
          <a:p>
            <a:pPr marL="171450" indent="-171450">
              <a:buFont typeface="Arial" panose="020B0604020202020204" pitchFamily="34" charset="0"/>
              <a:buChar char="•"/>
            </a:pPr>
            <a:r>
              <a:rPr lang="ru-RU" sz="1200" b="0" i="0" kern="1200" dirty="0" smtClean="0">
                <a:solidFill>
                  <a:schemeClr val="tx1"/>
                </a:solidFill>
                <a:effectLst/>
                <a:latin typeface="+mn-lt"/>
                <a:ea typeface="+mn-ea"/>
                <a:cs typeface="+mn-cs"/>
              </a:rPr>
              <a:t>Система</a:t>
            </a:r>
            <a:r>
              <a:rPr lang="ru-RU" sz="1200" b="0" i="0" kern="1200" baseline="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уравнений, описывающих либо электрические, тепловые, механические процессы, либо процессы преобразования информации. Внутренняя структура системы в таких моделях не отображается и не исследуется. </a:t>
            </a:r>
          </a:p>
          <a:p>
            <a:pPr marL="171450" indent="-171450">
              <a:buFont typeface="Arial" panose="020B0604020202020204" pitchFamily="34" charset="0"/>
              <a:buChar char="•"/>
            </a:pPr>
            <a:r>
              <a:rPr lang="ru-RU" sz="1200" b="0" i="0" kern="1200" dirty="0" smtClean="0">
                <a:solidFill>
                  <a:schemeClr val="tx1"/>
                </a:solidFill>
                <a:effectLst/>
                <a:latin typeface="+mn-lt"/>
                <a:ea typeface="+mn-ea"/>
                <a:cs typeface="+mn-cs"/>
              </a:rPr>
              <a:t>Модель «чёрного ящика».</a:t>
            </a:r>
            <a:endParaRPr lang="ru-RU" dirty="0"/>
          </a:p>
        </p:txBody>
      </p:sp>
      <p:sp>
        <p:nvSpPr>
          <p:cNvPr id="4" name="Номер слайда 3"/>
          <p:cNvSpPr>
            <a:spLocks noGrp="1"/>
          </p:cNvSpPr>
          <p:nvPr>
            <p:ph type="sldNum" sz="quarter" idx="10"/>
          </p:nvPr>
        </p:nvSpPr>
        <p:spPr/>
        <p:txBody>
          <a:bodyPr/>
          <a:lstStyle/>
          <a:p>
            <a:fld id="{E67A29D1-75E0-4E37-BEBA-6A5D4E846C20}" type="slidenum">
              <a:rPr lang="ru-RU" smtClean="0"/>
              <a:t>8</a:t>
            </a:fld>
            <a:endParaRPr lang="ru-RU"/>
          </a:p>
        </p:txBody>
      </p:sp>
    </p:spTree>
    <p:extLst>
      <p:ext uri="{BB962C8B-B14F-4D97-AF65-F5344CB8AC3E}">
        <p14:creationId xmlns:p14="http://schemas.microsoft.com/office/powerpoint/2010/main" val="3677074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Модель отображает (воспроизводит, имитирует) какие-либо существенные черты объекта-оригинала. Вопрос о необходимой и достаточной мере сходства оригинала и модели требует конкретного анализа. Любая модель замещает оригинал лишь в строго ограниченном смысле. Для одного объекта может быть построено несколько «специализированных» моделей, концентрирующих внимание на определенных сторонах исследуемого объекта или же характеризующих объект с разной степенью детализации.</a:t>
            </a:r>
            <a:endParaRPr lang="ru-RU" dirty="0"/>
          </a:p>
        </p:txBody>
      </p:sp>
      <p:sp>
        <p:nvSpPr>
          <p:cNvPr id="4" name="Номер слайда 3"/>
          <p:cNvSpPr>
            <a:spLocks noGrp="1"/>
          </p:cNvSpPr>
          <p:nvPr>
            <p:ph type="sldNum" sz="quarter" idx="10"/>
          </p:nvPr>
        </p:nvSpPr>
        <p:spPr/>
        <p:txBody>
          <a:bodyPr/>
          <a:lstStyle/>
          <a:p>
            <a:fld id="{E67A29D1-75E0-4E37-BEBA-6A5D4E846C20}" type="slidenum">
              <a:rPr lang="ru-RU" smtClean="0"/>
              <a:t>9</a:t>
            </a:fld>
            <a:endParaRPr lang="ru-RU"/>
          </a:p>
        </p:txBody>
      </p:sp>
    </p:spTree>
    <p:extLst>
      <p:ext uri="{BB962C8B-B14F-4D97-AF65-F5344CB8AC3E}">
        <p14:creationId xmlns:p14="http://schemas.microsoft.com/office/powerpoint/2010/main" val="1089241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Предприятием может считаться как целая корпорация, так и её подразделение; государственное учреждение, коммерческая фирма или несколько фирм с общими владельцами».</a:t>
            </a:r>
          </a:p>
          <a:p>
            <a:r>
              <a:rPr lang="ru-RU" sz="1200" b="1" i="0" kern="1200" dirty="0" smtClean="0">
                <a:solidFill>
                  <a:schemeClr val="tx1"/>
                </a:solidFill>
                <a:effectLst/>
                <a:latin typeface="+mn-lt"/>
                <a:ea typeface="+mn-ea"/>
                <a:cs typeface="+mn-cs"/>
              </a:rPr>
              <a:t>Организация</a:t>
            </a:r>
            <a:r>
              <a:rPr lang="ru-RU" sz="1200" b="0" i="0" kern="1200" dirty="0" smtClean="0">
                <a:solidFill>
                  <a:schemeClr val="tx1"/>
                </a:solidFill>
                <a:effectLst/>
                <a:latin typeface="+mn-lt"/>
                <a:ea typeface="+mn-ea"/>
                <a:cs typeface="+mn-cs"/>
              </a:rPr>
              <a:t> — группа людей, деятельность которых сознательно координируется для достижения общих целей. </a:t>
            </a:r>
          </a:p>
          <a:p>
            <a:r>
              <a:rPr lang="ru-RU" sz="1200" b="1" i="0" kern="1200" dirty="0" err="1" smtClean="0">
                <a:solidFill>
                  <a:schemeClr val="tx1"/>
                </a:solidFill>
                <a:effectLst/>
                <a:latin typeface="+mn-lt"/>
                <a:ea typeface="+mn-ea"/>
                <a:cs typeface="+mn-cs"/>
              </a:rPr>
              <a:t>Учрежде́ние</a:t>
            </a:r>
            <a:r>
              <a:rPr lang="ru-RU" sz="1200" b="0" i="0" kern="1200" dirty="0" smtClean="0">
                <a:solidFill>
                  <a:schemeClr val="tx1"/>
                </a:solidFill>
                <a:effectLst/>
                <a:latin typeface="+mn-lt"/>
                <a:ea typeface="+mn-ea"/>
                <a:cs typeface="+mn-cs"/>
              </a:rPr>
              <a:t> — некоммерческая организация, созданная собственником для осуществления управленческих, социально-культурных или иных функций некоммерческого характера и финансируемая им полностью или частично. Единственный вид некоммерческих организаций, обладающих имуществом на праве оперативного управления.</a:t>
            </a:r>
            <a:endParaRPr lang="ru-RU" dirty="0"/>
          </a:p>
        </p:txBody>
      </p:sp>
      <p:sp>
        <p:nvSpPr>
          <p:cNvPr id="4" name="Номер слайда 3"/>
          <p:cNvSpPr>
            <a:spLocks noGrp="1"/>
          </p:cNvSpPr>
          <p:nvPr>
            <p:ph type="sldNum" sz="quarter" idx="10"/>
          </p:nvPr>
        </p:nvSpPr>
        <p:spPr/>
        <p:txBody>
          <a:bodyPr/>
          <a:lstStyle/>
          <a:p>
            <a:fld id="{E67A29D1-75E0-4E37-BEBA-6A5D4E846C20}" type="slidenum">
              <a:rPr lang="ru-RU" smtClean="0"/>
              <a:t>12</a:t>
            </a:fld>
            <a:endParaRPr lang="ru-RU"/>
          </a:p>
        </p:txBody>
      </p:sp>
    </p:spTree>
    <p:extLst>
      <p:ext uri="{BB962C8B-B14F-4D97-AF65-F5344CB8AC3E}">
        <p14:creationId xmlns:p14="http://schemas.microsoft.com/office/powerpoint/2010/main" val="4202523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7A29D1-75E0-4E37-BEBA-6A5D4E846C20}" type="slidenum">
              <a:rPr lang="ru-RU" smtClean="0"/>
              <a:t>13</a:t>
            </a:fld>
            <a:endParaRPr lang="ru-RU"/>
          </a:p>
        </p:txBody>
      </p:sp>
    </p:spTree>
    <p:extLst>
      <p:ext uri="{BB962C8B-B14F-4D97-AF65-F5344CB8AC3E}">
        <p14:creationId xmlns:p14="http://schemas.microsoft.com/office/powerpoint/2010/main" val="2383355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23B7405-1C77-499C-9C98-F005504764D7}" type="datetimeFigureOut">
              <a:rPr lang="ru-RU" smtClean="0"/>
              <a:t>25.10.2018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592D3B-F478-4995-BDF0-E2C49AF72E5C}" type="slidenum">
              <a:rPr lang="ru-RU" smtClean="0"/>
              <a:t>‹#›</a:t>
            </a:fld>
            <a:endParaRPr lang="ru-RU"/>
          </a:p>
        </p:txBody>
      </p:sp>
    </p:spTree>
    <p:extLst>
      <p:ext uri="{BB962C8B-B14F-4D97-AF65-F5344CB8AC3E}">
        <p14:creationId xmlns:p14="http://schemas.microsoft.com/office/powerpoint/2010/main" val="508437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3B7405-1C77-499C-9C98-F005504764D7}" type="datetimeFigureOut">
              <a:rPr lang="ru-RU" smtClean="0"/>
              <a:t>25.10.2018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592D3B-F478-4995-BDF0-E2C49AF72E5C}" type="slidenum">
              <a:rPr lang="ru-RU" smtClean="0"/>
              <a:t>‹#›</a:t>
            </a:fld>
            <a:endParaRPr lang="ru-RU"/>
          </a:p>
        </p:txBody>
      </p:sp>
    </p:spTree>
    <p:extLst>
      <p:ext uri="{BB962C8B-B14F-4D97-AF65-F5344CB8AC3E}">
        <p14:creationId xmlns:p14="http://schemas.microsoft.com/office/powerpoint/2010/main" val="346829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3B7405-1C77-499C-9C98-F005504764D7}" type="datetimeFigureOut">
              <a:rPr lang="ru-RU" smtClean="0"/>
              <a:t>25.10.2018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592D3B-F478-4995-BDF0-E2C49AF72E5C}" type="slidenum">
              <a:rPr lang="ru-RU" smtClean="0"/>
              <a:t>‹#›</a:t>
            </a:fld>
            <a:endParaRPr lang="ru-RU"/>
          </a:p>
        </p:txBody>
      </p:sp>
    </p:spTree>
    <p:extLst>
      <p:ext uri="{BB962C8B-B14F-4D97-AF65-F5344CB8AC3E}">
        <p14:creationId xmlns:p14="http://schemas.microsoft.com/office/powerpoint/2010/main" val="1451905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IT Governance and Strategy ">
    <p:spTree>
      <p:nvGrpSpPr>
        <p:cNvPr id="1" name=""/>
        <p:cNvGrpSpPr/>
        <p:nvPr/>
      </p:nvGrpSpPr>
      <p:grpSpPr>
        <a:xfrm>
          <a:off x="0" y="0"/>
          <a:ext cx="0" cy="0"/>
          <a:chOff x="0" y="0"/>
          <a:chExt cx="0" cy="0"/>
        </a:xfrm>
      </p:grpSpPr>
      <p:sp>
        <p:nvSpPr>
          <p:cNvPr id="5" name="Footer Placeholder 4"/>
          <p:cNvSpPr txBox="1">
            <a:spLocks/>
          </p:cNvSpPr>
          <p:nvPr/>
        </p:nvSpPr>
        <p:spPr>
          <a:xfrm>
            <a:off x="9048751" y="6356351"/>
            <a:ext cx="2230967" cy="365125"/>
          </a:xfrm>
          <a:prstGeom prst="rect">
            <a:avLst/>
          </a:prstGeom>
        </p:spPr>
        <p:txBody>
          <a:bodyPr anchor="ctr"/>
          <a:lstStyle>
            <a:defPPr>
              <a:defRPr lang="en-US"/>
            </a:defPPr>
            <a:lvl1pPr marL="0" algn="l" defTabSz="457200" rtl="0" eaLnBrk="1" latinLnBrk="0" hangingPunct="1">
              <a:defRPr sz="8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600" dirty="0" smtClean="0">
                <a:solidFill>
                  <a:schemeClr val="bg1">
                    <a:lumMod val="75000"/>
                  </a:schemeClr>
                </a:solidFill>
              </a:rPr>
              <a:t>www.ITpreneurs.com</a:t>
            </a:r>
            <a:endParaRPr lang="en-US" sz="600" dirty="0">
              <a:solidFill>
                <a:schemeClr val="bg1">
                  <a:lumMod val="75000"/>
                </a:schemeClr>
              </a:solidFill>
            </a:endParaRPr>
          </a:p>
        </p:txBody>
      </p:sp>
      <p:sp>
        <p:nvSpPr>
          <p:cNvPr id="7" name="7 CuadroTexto"/>
          <p:cNvSpPr txBox="1">
            <a:spLocks noChangeArrowheads="1"/>
          </p:cNvSpPr>
          <p:nvPr userDrawn="1"/>
        </p:nvSpPr>
        <p:spPr bwMode="auto">
          <a:xfrm>
            <a:off x="609600" y="6464300"/>
            <a:ext cx="4910667" cy="184150"/>
          </a:xfrm>
          <a:prstGeom prst="rect">
            <a:avLst/>
          </a:prstGeom>
          <a:noFill/>
          <a:ln>
            <a:noFill/>
          </a:ln>
          <a:extLst>
            <a:ext uri="{909E8E84-426E-40dd-AFC4-6F175D3DCCD1}"/>
            <a:ext uri="{91240B29-F687-4f45-9708-019B960494DF}"/>
          </a:extLst>
        </p:spPr>
        <p:txBody>
          <a:bodyPr>
            <a:spAutoFit/>
          </a:bodyPr>
          <a:lstStyle/>
          <a:p>
            <a:pPr>
              <a:defRPr/>
            </a:pPr>
            <a:r>
              <a:rPr lang="en-US" sz="600">
                <a:solidFill>
                  <a:srgbClr val="BFBFBF"/>
                </a:solidFill>
                <a:ea typeface="ＭＳ Ｐゴシック" pitchFamily="34" charset="-128"/>
              </a:rPr>
              <a:t>Copyright © 2012 ITpreneurs. All rights reserved.</a:t>
            </a:r>
          </a:p>
        </p:txBody>
      </p:sp>
      <p:pic>
        <p:nvPicPr>
          <p:cNvPr id="8" name="Picture 2" descr="ITpreneurs Logo -rgb.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0" y="280988"/>
            <a:ext cx="17102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p:nvPr userDrawn="1"/>
        </p:nvSpPr>
        <p:spPr>
          <a:xfrm>
            <a:off x="0" y="1"/>
            <a:ext cx="12192000" cy="188913"/>
          </a:xfrm>
          <a:prstGeom prst="rect">
            <a:avLst/>
          </a:prstGeom>
          <a:solidFill>
            <a:srgbClr val="2F449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 name="6 CuadroTexto"/>
          <p:cNvSpPr txBox="1">
            <a:spLocks noChangeArrowheads="1"/>
          </p:cNvSpPr>
          <p:nvPr userDrawn="1"/>
        </p:nvSpPr>
        <p:spPr bwMode="auto">
          <a:xfrm>
            <a:off x="4135967" y="-26988"/>
            <a:ext cx="7488767" cy="215901"/>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defRPr/>
            </a:pPr>
            <a:r>
              <a:rPr lang="en-GB" sz="800" dirty="0" smtClean="0">
                <a:solidFill>
                  <a:schemeClr val="bg1"/>
                </a:solidFill>
              </a:rPr>
              <a:t>IT Governance and Strategy</a:t>
            </a:r>
          </a:p>
        </p:txBody>
      </p:sp>
      <p:pic>
        <p:nvPicPr>
          <p:cNvPr id="11" name="Picture 9" descr="IT Governance and Strategy.wm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76484" y="6315075"/>
            <a:ext cx="343746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59829" y="391052"/>
            <a:ext cx="7022571" cy="969962"/>
          </a:xfrm>
        </p:spPr>
        <p:txBody>
          <a:bodyPr/>
          <a:lstStyle/>
          <a:p>
            <a:endParaRPr lang="en-US" dirty="0"/>
          </a:p>
        </p:txBody>
      </p:sp>
      <p:sp>
        <p:nvSpPr>
          <p:cNvPr id="13" name="Picture Placeholder 10"/>
          <p:cNvSpPr>
            <a:spLocks noGrp="1"/>
          </p:cNvSpPr>
          <p:nvPr>
            <p:ph type="pic" sz="quarter" idx="12"/>
          </p:nvPr>
        </p:nvSpPr>
        <p:spPr>
          <a:xfrm>
            <a:off x="2639616" y="260648"/>
            <a:ext cx="1824203" cy="720080"/>
          </a:xfrm>
        </p:spPr>
        <p:txBody>
          <a:bodyPr/>
          <a:lstStyle>
            <a:lvl1pPr marL="0" indent="0">
              <a:buFontTx/>
              <a:buNone/>
              <a:defRPr sz="1200"/>
            </a:lvl1pPr>
          </a:lstStyle>
          <a:p>
            <a:pPr lvl="0"/>
            <a:endParaRPr lang="en-US" noProof="0" dirty="0"/>
          </a:p>
        </p:txBody>
      </p:sp>
      <p:sp>
        <p:nvSpPr>
          <p:cNvPr id="14" name="Text Placeholder 2"/>
          <p:cNvSpPr>
            <a:spLocks noGrp="1"/>
          </p:cNvSpPr>
          <p:nvPr>
            <p:ph idx="1"/>
          </p:nvPr>
        </p:nvSpPr>
        <p:spPr>
          <a:xfrm>
            <a:off x="609600" y="1600202"/>
            <a:ext cx="10972800" cy="4525963"/>
          </a:xfrm>
          <a:prstGeom prst="rect">
            <a:avLst/>
          </a:prstGeom>
        </p:spPr>
        <p:txBody>
          <a:bodyPr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Slide Number Placeholder 11"/>
          <p:cNvSpPr>
            <a:spLocks noGrp="1"/>
          </p:cNvSpPr>
          <p:nvPr>
            <p:ph type="sldNum" sz="quarter" idx="13"/>
          </p:nvPr>
        </p:nvSpPr>
        <p:spPr/>
        <p:txBody>
          <a:bodyPr/>
          <a:lstStyle>
            <a:lvl1pPr>
              <a:defRPr/>
            </a:lvl1pPr>
          </a:lstStyle>
          <a:p>
            <a:fld id="{AB36B770-946B-4F08-9744-7CC47B7CD5C8}" type="slidenum">
              <a:rPr lang="en-US" altLang="ru-RU"/>
              <a:pPr/>
              <a:t>‹#›</a:t>
            </a:fld>
            <a:endParaRPr lang="en-US" altLang="ru-RU"/>
          </a:p>
        </p:txBody>
      </p:sp>
    </p:spTree>
    <p:extLst>
      <p:ext uri="{BB962C8B-B14F-4D97-AF65-F5344CB8AC3E}">
        <p14:creationId xmlns:p14="http://schemas.microsoft.com/office/powerpoint/2010/main" val="1991941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IT Governance and Strategy ">
    <p:spTree>
      <p:nvGrpSpPr>
        <p:cNvPr id="1" name=""/>
        <p:cNvGrpSpPr/>
        <p:nvPr/>
      </p:nvGrpSpPr>
      <p:grpSpPr>
        <a:xfrm>
          <a:off x="0" y="0"/>
          <a:ext cx="0" cy="0"/>
          <a:chOff x="0" y="0"/>
          <a:chExt cx="0" cy="0"/>
        </a:xfrm>
      </p:grpSpPr>
      <p:sp>
        <p:nvSpPr>
          <p:cNvPr id="5" name="Footer Placeholder 4"/>
          <p:cNvSpPr txBox="1">
            <a:spLocks/>
          </p:cNvSpPr>
          <p:nvPr/>
        </p:nvSpPr>
        <p:spPr>
          <a:xfrm>
            <a:off x="9048751" y="6356351"/>
            <a:ext cx="2230967" cy="365125"/>
          </a:xfrm>
          <a:prstGeom prst="rect">
            <a:avLst/>
          </a:prstGeom>
        </p:spPr>
        <p:txBody>
          <a:bodyPr anchor="ctr"/>
          <a:lstStyle>
            <a:defPPr>
              <a:defRPr lang="en-US"/>
            </a:defPPr>
            <a:lvl1pPr marL="0" algn="l" defTabSz="457200" rtl="0" eaLnBrk="1" latinLnBrk="0" hangingPunct="1">
              <a:defRPr sz="8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600" dirty="0" smtClean="0">
                <a:solidFill>
                  <a:schemeClr val="bg1">
                    <a:lumMod val="75000"/>
                  </a:schemeClr>
                </a:solidFill>
              </a:rPr>
              <a:t>www.ITpreneurs.com</a:t>
            </a:r>
            <a:endParaRPr lang="en-US" sz="600" dirty="0">
              <a:solidFill>
                <a:schemeClr val="bg1">
                  <a:lumMod val="75000"/>
                </a:schemeClr>
              </a:solidFill>
            </a:endParaRPr>
          </a:p>
        </p:txBody>
      </p:sp>
      <p:sp>
        <p:nvSpPr>
          <p:cNvPr id="7" name="7 CuadroTexto"/>
          <p:cNvSpPr txBox="1">
            <a:spLocks noChangeArrowheads="1"/>
          </p:cNvSpPr>
          <p:nvPr userDrawn="1"/>
        </p:nvSpPr>
        <p:spPr bwMode="auto">
          <a:xfrm>
            <a:off x="609600" y="6464300"/>
            <a:ext cx="4910667" cy="184150"/>
          </a:xfrm>
          <a:prstGeom prst="rect">
            <a:avLst/>
          </a:prstGeom>
          <a:noFill/>
          <a:ln>
            <a:noFill/>
          </a:ln>
          <a:extLst>
            <a:ext uri="{909E8E84-426E-40dd-AFC4-6F175D3DCCD1}"/>
            <a:ext uri="{91240B29-F687-4f45-9708-019B960494DF}"/>
          </a:extLst>
        </p:spPr>
        <p:txBody>
          <a:bodyPr>
            <a:spAutoFit/>
          </a:bodyPr>
          <a:lstStyle/>
          <a:p>
            <a:pPr>
              <a:defRPr/>
            </a:pPr>
            <a:r>
              <a:rPr lang="en-US" sz="600">
                <a:solidFill>
                  <a:srgbClr val="BFBFBF"/>
                </a:solidFill>
                <a:ea typeface="ＭＳ Ｐゴシック" pitchFamily="34" charset="-128"/>
              </a:rPr>
              <a:t>Copyright © 2012 ITpreneurs. All rights reserved.</a:t>
            </a:r>
          </a:p>
        </p:txBody>
      </p:sp>
      <p:pic>
        <p:nvPicPr>
          <p:cNvPr id="8" name="Picture 2" descr="ITpreneurs Logo -rgb.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0" y="280988"/>
            <a:ext cx="17102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p:nvPr userDrawn="1"/>
        </p:nvSpPr>
        <p:spPr>
          <a:xfrm>
            <a:off x="0" y="1"/>
            <a:ext cx="12192000" cy="188913"/>
          </a:xfrm>
          <a:prstGeom prst="rect">
            <a:avLst/>
          </a:prstGeom>
          <a:solidFill>
            <a:srgbClr val="2F449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 name="6 CuadroTexto"/>
          <p:cNvSpPr txBox="1">
            <a:spLocks noChangeArrowheads="1"/>
          </p:cNvSpPr>
          <p:nvPr userDrawn="1"/>
        </p:nvSpPr>
        <p:spPr bwMode="auto">
          <a:xfrm>
            <a:off x="4135967" y="-26988"/>
            <a:ext cx="7488767" cy="215901"/>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defRPr/>
            </a:pPr>
            <a:r>
              <a:rPr lang="en-GB" sz="800" dirty="0" smtClean="0">
                <a:solidFill>
                  <a:schemeClr val="bg1"/>
                </a:solidFill>
              </a:rPr>
              <a:t>IT Governance and Strategy</a:t>
            </a:r>
          </a:p>
        </p:txBody>
      </p:sp>
      <p:pic>
        <p:nvPicPr>
          <p:cNvPr id="11" name="Picture 9" descr="IT Governance and Strategy.wm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76484" y="6315075"/>
            <a:ext cx="343746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59829" y="391052"/>
            <a:ext cx="7022571" cy="969962"/>
          </a:xfrm>
        </p:spPr>
        <p:txBody>
          <a:bodyPr/>
          <a:lstStyle/>
          <a:p>
            <a:endParaRPr lang="en-US" dirty="0"/>
          </a:p>
        </p:txBody>
      </p:sp>
      <p:sp>
        <p:nvSpPr>
          <p:cNvPr id="13" name="Picture Placeholder 10"/>
          <p:cNvSpPr>
            <a:spLocks noGrp="1"/>
          </p:cNvSpPr>
          <p:nvPr>
            <p:ph type="pic" sz="quarter" idx="12"/>
          </p:nvPr>
        </p:nvSpPr>
        <p:spPr>
          <a:xfrm>
            <a:off x="2639616" y="260648"/>
            <a:ext cx="1824203" cy="720080"/>
          </a:xfrm>
        </p:spPr>
        <p:txBody>
          <a:bodyPr/>
          <a:lstStyle>
            <a:lvl1pPr marL="0" indent="0">
              <a:buFontTx/>
              <a:buNone/>
              <a:defRPr sz="1200"/>
            </a:lvl1pPr>
          </a:lstStyle>
          <a:p>
            <a:pPr lvl="0"/>
            <a:endParaRPr lang="en-US" noProof="0" dirty="0"/>
          </a:p>
        </p:txBody>
      </p:sp>
      <p:sp>
        <p:nvSpPr>
          <p:cNvPr id="14" name="Text Placeholder 2"/>
          <p:cNvSpPr>
            <a:spLocks noGrp="1"/>
          </p:cNvSpPr>
          <p:nvPr>
            <p:ph idx="1"/>
          </p:nvPr>
        </p:nvSpPr>
        <p:spPr>
          <a:xfrm>
            <a:off x="609600" y="1600202"/>
            <a:ext cx="10972800" cy="4525963"/>
          </a:xfrm>
          <a:prstGeom prst="rect">
            <a:avLst/>
          </a:prstGeom>
        </p:spPr>
        <p:txBody>
          <a:bodyPr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Slide Number Placeholder 11"/>
          <p:cNvSpPr>
            <a:spLocks noGrp="1"/>
          </p:cNvSpPr>
          <p:nvPr>
            <p:ph type="sldNum" sz="quarter" idx="13"/>
          </p:nvPr>
        </p:nvSpPr>
        <p:spPr/>
        <p:txBody>
          <a:bodyPr/>
          <a:lstStyle>
            <a:lvl1pPr>
              <a:defRPr/>
            </a:lvl1pPr>
          </a:lstStyle>
          <a:p>
            <a:fld id="{49BCE535-C67A-4C20-A284-A6EF81A74475}" type="slidenum">
              <a:rPr lang="en-US" altLang="ru-RU"/>
              <a:pPr/>
              <a:t>‹#›</a:t>
            </a:fld>
            <a:endParaRPr lang="en-US" altLang="ru-RU"/>
          </a:p>
        </p:txBody>
      </p:sp>
    </p:spTree>
    <p:extLst>
      <p:ext uri="{BB962C8B-B14F-4D97-AF65-F5344CB8AC3E}">
        <p14:creationId xmlns:p14="http://schemas.microsoft.com/office/powerpoint/2010/main" val="315749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3B7405-1C77-499C-9C98-F005504764D7}" type="datetimeFigureOut">
              <a:rPr lang="ru-RU" smtClean="0"/>
              <a:t>25.10.2018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592D3B-F478-4995-BDF0-E2C49AF72E5C}" type="slidenum">
              <a:rPr lang="ru-RU" smtClean="0"/>
              <a:t>‹#›</a:t>
            </a:fld>
            <a:endParaRPr lang="ru-RU"/>
          </a:p>
        </p:txBody>
      </p:sp>
    </p:spTree>
    <p:extLst>
      <p:ext uri="{BB962C8B-B14F-4D97-AF65-F5344CB8AC3E}">
        <p14:creationId xmlns:p14="http://schemas.microsoft.com/office/powerpoint/2010/main" val="19970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23B7405-1C77-499C-9C98-F005504764D7}" type="datetimeFigureOut">
              <a:rPr lang="ru-RU" smtClean="0"/>
              <a:t>25.10.2018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592D3B-F478-4995-BDF0-E2C49AF72E5C}" type="slidenum">
              <a:rPr lang="ru-RU" smtClean="0"/>
              <a:t>‹#›</a:t>
            </a:fld>
            <a:endParaRPr lang="ru-RU"/>
          </a:p>
        </p:txBody>
      </p:sp>
    </p:spTree>
    <p:extLst>
      <p:ext uri="{BB962C8B-B14F-4D97-AF65-F5344CB8AC3E}">
        <p14:creationId xmlns:p14="http://schemas.microsoft.com/office/powerpoint/2010/main" val="40189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23B7405-1C77-499C-9C98-F005504764D7}" type="datetimeFigureOut">
              <a:rPr lang="ru-RU" smtClean="0"/>
              <a:t>25.10.2018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592D3B-F478-4995-BDF0-E2C49AF72E5C}" type="slidenum">
              <a:rPr lang="ru-RU" smtClean="0"/>
              <a:t>‹#›</a:t>
            </a:fld>
            <a:endParaRPr lang="ru-RU"/>
          </a:p>
        </p:txBody>
      </p:sp>
    </p:spTree>
    <p:extLst>
      <p:ext uri="{BB962C8B-B14F-4D97-AF65-F5344CB8AC3E}">
        <p14:creationId xmlns:p14="http://schemas.microsoft.com/office/powerpoint/2010/main" val="333700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23B7405-1C77-499C-9C98-F005504764D7}" type="datetimeFigureOut">
              <a:rPr lang="ru-RU" smtClean="0"/>
              <a:t>25.10.2018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9592D3B-F478-4995-BDF0-E2C49AF72E5C}" type="slidenum">
              <a:rPr lang="ru-RU" smtClean="0"/>
              <a:t>‹#›</a:t>
            </a:fld>
            <a:endParaRPr lang="ru-RU"/>
          </a:p>
        </p:txBody>
      </p:sp>
    </p:spTree>
    <p:extLst>
      <p:ext uri="{BB962C8B-B14F-4D97-AF65-F5344CB8AC3E}">
        <p14:creationId xmlns:p14="http://schemas.microsoft.com/office/powerpoint/2010/main" val="2796950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23B7405-1C77-499C-9C98-F005504764D7}" type="datetimeFigureOut">
              <a:rPr lang="ru-RU" smtClean="0"/>
              <a:t>25.10.2018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9592D3B-F478-4995-BDF0-E2C49AF72E5C}" type="slidenum">
              <a:rPr lang="ru-RU" smtClean="0"/>
              <a:t>‹#›</a:t>
            </a:fld>
            <a:endParaRPr lang="ru-RU"/>
          </a:p>
        </p:txBody>
      </p:sp>
    </p:spTree>
    <p:extLst>
      <p:ext uri="{BB962C8B-B14F-4D97-AF65-F5344CB8AC3E}">
        <p14:creationId xmlns:p14="http://schemas.microsoft.com/office/powerpoint/2010/main" val="855424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3B7405-1C77-499C-9C98-F005504764D7}" type="datetimeFigureOut">
              <a:rPr lang="ru-RU" smtClean="0"/>
              <a:t>25.10.2018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9592D3B-F478-4995-BDF0-E2C49AF72E5C}" type="slidenum">
              <a:rPr lang="ru-RU" smtClean="0"/>
              <a:t>‹#›</a:t>
            </a:fld>
            <a:endParaRPr lang="ru-RU"/>
          </a:p>
        </p:txBody>
      </p:sp>
    </p:spTree>
    <p:extLst>
      <p:ext uri="{BB962C8B-B14F-4D97-AF65-F5344CB8AC3E}">
        <p14:creationId xmlns:p14="http://schemas.microsoft.com/office/powerpoint/2010/main" val="321166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23B7405-1C77-499C-9C98-F005504764D7}" type="datetimeFigureOut">
              <a:rPr lang="ru-RU" smtClean="0"/>
              <a:t>25.10.2018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592D3B-F478-4995-BDF0-E2C49AF72E5C}" type="slidenum">
              <a:rPr lang="ru-RU" smtClean="0"/>
              <a:t>‹#›</a:t>
            </a:fld>
            <a:endParaRPr lang="ru-RU"/>
          </a:p>
        </p:txBody>
      </p:sp>
    </p:spTree>
    <p:extLst>
      <p:ext uri="{BB962C8B-B14F-4D97-AF65-F5344CB8AC3E}">
        <p14:creationId xmlns:p14="http://schemas.microsoft.com/office/powerpoint/2010/main" val="1964304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23B7405-1C77-499C-9C98-F005504764D7}" type="datetimeFigureOut">
              <a:rPr lang="ru-RU" smtClean="0"/>
              <a:t>25.10.2018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592D3B-F478-4995-BDF0-E2C49AF72E5C}" type="slidenum">
              <a:rPr lang="ru-RU" smtClean="0"/>
              <a:t>‹#›</a:t>
            </a:fld>
            <a:endParaRPr lang="ru-RU"/>
          </a:p>
        </p:txBody>
      </p:sp>
    </p:spTree>
    <p:extLst>
      <p:ext uri="{BB962C8B-B14F-4D97-AF65-F5344CB8AC3E}">
        <p14:creationId xmlns:p14="http://schemas.microsoft.com/office/powerpoint/2010/main" val="294892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B7405-1C77-499C-9C98-F005504764D7}" type="datetimeFigureOut">
              <a:rPr lang="ru-RU" smtClean="0"/>
              <a:t>25.10.2018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92D3B-F478-4995-BDF0-E2C49AF72E5C}" type="slidenum">
              <a:rPr lang="ru-RU" smtClean="0"/>
              <a:t>‹#›</a:t>
            </a:fld>
            <a:endParaRPr lang="ru-RU"/>
          </a:p>
        </p:txBody>
      </p:sp>
    </p:spTree>
    <p:extLst>
      <p:ext uri="{BB962C8B-B14F-4D97-AF65-F5344CB8AC3E}">
        <p14:creationId xmlns:p14="http://schemas.microsoft.com/office/powerpoint/2010/main" val="155347211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pubs.opengroup.org/architecture/togaf92-doc/arch/Figures/01_structure.png" TargetMode="External"/><Relationship Id="rId2" Type="http://schemas.openxmlformats.org/officeDocument/2006/relationships/hyperlink" Target="http://pubs.opengroup.org/architecture/togaf92-doc/arch/"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pubs.opengroup.org/architecture/togaf92-doc/arch/Figures/adm.pn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cfin.ru/itm/standards/ArchiMate.shtml#_ftn2"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www.cfin.ru/itm/standards/ArchiMate.shtml#_ftn5"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pubs.opengroup.org/architecture/archimate3-doc/m/apdxc.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46031" y="2688356"/>
            <a:ext cx="9144000" cy="2068024"/>
          </a:xfrm>
        </p:spPr>
        <p:txBody>
          <a:bodyPr>
            <a:noAutofit/>
          </a:bodyPr>
          <a:lstStyle/>
          <a:p>
            <a:r>
              <a:rPr lang="ru-RU" sz="4400" b="1" dirty="0" smtClean="0"/>
              <a:t>Семинар на </a:t>
            </a:r>
            <a:r>
              <a:rPr lang="ru-RU" sz="4400" b="1" dirty="0"/>
              <a:t>тему </a:t>
            </a:r>
            <a:br>
              <a:rPr lang="ru-RU" sz="4400" b="1" dirty="0"/>
            </a:br>
            <a:r>
              <a:rPr lang="ru-RU" sz="4400" b="1" dirty="0"/>
              <a:t>«Архитектура предприятия. Модели и решения»</a:t>
            </a:r>
          </a:p>
        </p:txBody>
      </p:sp>
      <p:sp>
        <p:nvSpPr>
          <p:cNvPr id="3" name="Подзаголовок 2"/>
          <p:cNvSpPr>
            <a:spLocks noGrp="1"/>
          </p:cNvSpPr>
          <p:nvPr>
            <p:ph type="subTitle" idx="1"/>
          </p:nvPr>
        </p:nvSpPr>
        <p:spPr>
          <a:xfrm>
            <a:off x="1594340" y="4756380"/>
            <a:ext cx="9144000" cy="1655762"/>
          </a:xfrm>
        </p:spPr>
        <p:txBody>
          <a:bodyPr>
            <a:normAutofit/>
          </a:bodyPr>
          <a:lstStyle/>
          <a:p>
            <a:r>
              <a:rPr lang="ru-RU" sz="2800" b="1" dirty="0"/>
              <a:t>проф., к.э.н., проф. Ильина О.П.</a:t>
            </a:r>
          </a:p>
          <a:p>
            <a:r>
              <a:rPr lang="ru-RU" sz="2800" b="1" dirty="0"/>
              <a:t>каф. Информатики </a:t>
            </a:r>
            <a:r>
              <a:rPr lang="ru-RU" sz="2800" b="1" dirty="0" err="1"/>
              <a:t>СПбГЭУ</a:t>
            </a:r>
            <a:endParaRPr lang="ru-RU" sz="2800" b="1" dirty="0"/>
          </a:p>
          <a:p>
            <a:r>
              <a:rPr lang="ru-RU" sz="2800" b="1" dirty="0"/>
              <a:t>24.10.2018</a:t>
            </a:r>
          </a:p>
        </p:txBody>
      </p:sp>
      <p:pic>
        <p:nvPicPr>
          <p:cNvPr id="1026" name="Picture 2" descr="В начал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68" y="271518"/>
            <a:ext cx="4819650" cy="104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472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19756"/>
          </a:xfrm>
        </p:spPr>
        <p:txBody>
          <a:bodyPr>
            <a:noAutofit/>
          </a:bodyPr>
          <a:lstStyle/>
          <a:p>
            <a:pPr algn="ctr"/>
            <a:r>
              <a:rPr lang="ru-RU" sz="3600" b="1" dirty="0"/>
              <a:t>Теория систем </a:t>
            </a:r>
            <a:r>
              <a:rPr lang="ru-RU" sz="3600" b="1" dirty="0" smtClean="0"/>
              <a:t>- основа </a:t>
            </a:r>
            <a:r>
              <a:rPr lang="ru-RU" sz="3600" b="1" dirty="0" smtClean="0"/>
              <a:t>моделирования</a:t>
            </a:r>
            <a:endParaRPr lang="ru-RU" sz="3600" b="1" dirty="0"/>
          </a:p>
        </p:txBody>
      </p:sp>
      <p:sp>
        <p:nvSpPr>
          <p:cNvPr id="3" name="Объект 2"/>
          <p:cNvSpPr>
            <a:spLocks noGrp="1"/>
          </p:cNvSpPr>
          <p:nvPr>
            <p:ph idx="1"/>
          </p:nvPr>
        </p:nvSpPr>
        <p:spPr>
          <a:xfrm>
            <a:off x="287867" y="1084882"/>
            <a:ext cx="11065933" cy="5092081"/>
          </a:xfrm>
        </p:spPr>
        <p:txBody>
          <a:bodyPr>
            <a:noAutofit/>
          </a:bodyPr>
          <a:lstStyle/>
          <a:p>
            <a:pPr marL="0" indent="0">
              <a:buNone/>
            </a:pPr>
            <a:r>
              <a:rPr lang="ru-RU" sz="2400" dirty="0" smtClean="0"/>
              <a:t>В моделях должно найти отражение: </a:t>
            </a:r>
            <a:endParaRPr lang="ru-RU" sz="2400" dirty="0" smtClean="0"/>
          </a:p>
          <a:p>
            <a:r>
              <a:rPr lang="ru-RU" sz="2400" dirty="0" smtClean="0"/>
              <a:t>Структурный аспект </a:t>
            </a:r>
            <a:r>
              <a:rPr lang="ru-RU" sz="2400" dirty="0" smtClean="0"/>
              <a:t>системы - состав и структура отношений элементов, взаимозависимости между элементами </a:t>
            </a:r>
            <a:r>
              <a:rPr lang="ru-RU" sz="2400" dirty="0"/>
              <a:t>системы. </a:t>
            </a:r>
            <a:r>
              <a:rPr lang="ru-RU" sz="2400" dirty="0" smtClean="0"/>
              <a:t>Для представления структуры используются </a:t>
            </a:r>
            <a:r>
              <a:rPr lang="ru-RU" sz="2400" dirty="0"/>
              <a:t>графические </a:t>
            </a:r>
            <a:r>
              <a:rPr lang="ru-RU" sz="2400" dirty="0" smtClean="0"/>
              <a:t>формы (деревья</a:t>
            </a:r>
            <a:r>
              <a:rPr lang="ru-RU" sz="2400" dirty="0"/>
              <a:t>, сети, звездообразные структуры и </a:t>
            </a:r>
            <a:r>
              <a:rPr lang="ru-RU" sz="2400" dirty="0" smtClean="0"/>
              <a:t>петли). </a:t>
            </a:r>
          </a:p>
          <a:p>
            <a:r>
              <a:rPr lang="ru-RU" sz="2400" dirty="0" smtClean="0"/>
              <a:t>Поведенческий аспект – моделируемый объект есть «черный</a:t>
            </a:r>
            <a:r>
              <a:rPr lang="ru-RU" sz="2400" dirty="0" smtClean="0"/>
              <a:t>» ящик, поведение </a:t>
            </a:r>
            <a:r>
              <a:rPr lang="ru-RU" sz="2400" dirty="0" smtClean="0"/>
              <a:t>объекта - последовательность </a:t>
            </a:r>
            <a:r>
              <a:rPr lang="ru-RU" sz="2400" dirty="0" smtClean="0"/>
              <a:t>событий, действий, условий, состояний, их изменений, </a:t>
            </a:r>
            <a:r>
              <a:rPr lang="ru-RU" sz="2400" dirty="0" smtClean="0"/>
              <a:t>связь </a:t>
            </a:r>
            <a:r>
              <a:rPr lang="ru-RU" sz="2400" dirty="0"/>
              <a:t>между действиями и </a:t>
            </a:r>
            <a:r>
              <a:rPr lang="ru-RU" sz="2400" dirty="0" smtClean="0"/>
              <a:t>функциями. </a:t>
            </a:r>
          </a:p>
          <a:p>
            <a:pPr marL="0" indent="0">
              <a:buNone/>
            </a:pPr>
            <a:r>
              <a:rPr lang="ru-RU" sz="2400" dirty="0" smtClean="0"/>
              <a:t>Два </a:t>
            </a:r>
            <a:r>
              <a:rPr lang="ru-RU" sz="2400" dirty="0"/>
              <a:t>вида поведенческого </a:t>
            </a:r>
            <a:r>
              <a:rPr lang="ru-RU" sz="2400" dirty="0" smtClean="0"/>
              <a:t>описания: </a:t>
            </a:r>
          </a:p>
          <a:p>
            <a:pPr lvl="1"/>
            <a:r>
              <a:rPr lang="ru-RU" dirty="0" smtClean="0"/>
              <a:t>Статическое - поведение описывает отношения (связи) между переменными величинами системы. Информация, имеющая отношение ко времени, отсутствует. </a:t>
            </a:r>
          </a:p>
          <a:p>
            <a:pPr lvl="1"/>
            <a:r>
              <a:rPr lang="ru-RU" dirty="0" smtClean="0"/>
              <a:t>Динамическое представление поведения обеспечивает получение информации о динамических характеристиках элементов, событий и согласованности, о временной зависимости элементов, атрибутов и связей. </a:t>
            </a:r>
          </a:p>
        </p:txBody>
      </p:sp>
    </p:spTree>
    <p:extLst>
      <p:ext uri="{BB962C8B-B14F-4D97-AF65-F5344CB8AC3E}">
        <p14:creationId xmlns:p14="http://schemas.microsoft.com/office/powerpoint/2010/main" val="4178028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19756"/>
          </a:xfrm>
        </p:spPr>
        <p:txBody>
          <a:bodyPr>
            <a:noAutofit/>
          </a:bodyPr>
          <a:lstStyle/>
          <a:p>
            <a:pPr algn="ctr"/>
            <a:r>
              <a:rPr lang="ru-RU" sz="3600" b="1" dirty="0"/>
              <a:t>Теория систем </a:t>
            </a:r>
            <a:r>
              <a:rPr lang="ru-RU" sz="3600" b="1" dirty="0" smtClean="0"/>
              <a:t>- основа </a:t>
            </a:r>
            <a:r>
              <a:rPr lang="ru-RU" sz="3600" b="1" dirty="0" smtClean="0"/>
              <a:t>моделирования </a:t>
            </a:r>
            <a:endParaRPr lang="ru-RU" sz="3600" b="1" dirty="0"/>
          </a:p>
        </p:txBody>
      </p:sp>
      <p:sp>
        <p:nvSpPr>
          <p:cNvPr id="3" name="Объект 2"/>
          <p:cNvSpPr>
            <a:spLocks noGrp="1"/>
          </p:cNvSpPr>
          <p:nvPr>
            <p:ph idx="1"/>
          </p:nvPr>
        </p:nvSpPr>
        <p:spPr>
          <a:xfrm>
            <a:off x="838200" y="1084882"/>
            <a:ext cx="10515600" cy="5092081"/>
          </a:xfrm>
        </p:spPr>
        <p:txBody>
          <a:bodyPr>
            <a:normAutofit fontScale="85000" lnSpcReduction="20000"/>
          </a:bodyPr>
          <a:lstStyle/>
          <a:p>
            <a:pPr marL="0" indent="0">
              <a:buNone/>
            </a:pPr>
            <a:r>
              <a:rPr lang="ru-RU" dirty="0"/>
              <a:t>Модели предприятий должны </a:t>
            </a:r>
            <a:r>
              <a:rPr lang="ru-RU" dirty="0" smtClean="0"/>
              <a:t>использовать язык, в которым выделены:</a:t>
            </a:r>
            <a:endParaRPr lang="ru-RU" dirty="0" smtClean="0"/>
          </a:p>
          <a:p>
            <a:r>
              <a:rPr lang="ru-RU" dirty="0" smtClean="0"/>
              <a:t>Синтаксис – отношения элементов разрешенных </a:t>
            </a:r>
            <a:r>
              <a:rPr lang="ru-RU" dirty="0"/>
              <a:t>видов</a:t>
            </a:r>
            <a:r>
              <a:rPr lang="ru-RU" dirty="0" smtClean="0"/>
              <a:t>,</a:t>
            </a:r>
          </a:p>
          <a:p>
            <a:r>
              <a:rPr lang="ru-RU" dirty="0" smtClean="0"/>
              <a:t>Семантику - значения </a:t>
            </a:r>
            <a:r>
              <a:rPr lang="ru-RU" dirty="0"/>
              <a:t>элементов и связей </a:t>
            </a:r>
            <a:r>
              <a:rPr lang="ru-RU" dirty="0" smtClean="0"/>
              <a:t>с учетом концепций моделей </a:t>
            </a:r>
            <a:r>
              <a:rPr lang="ru-RU" dirty="0"/>
              <a:t>предприятий. </a:t>
            </a:r>
            <a:endParaRPr lang="ru-RU" dirty="0" smtClean="0"/>
          </a:p>
          <a:p>
            <a:pPr marL="0" indent="0">
              <a:buNone/>
            </a:pPr>
            <a:r>
              <a:rPr lang="ru-RU" dirty="0" smtClean="0"/>
              <a:t>Форма </a:t>
            </a:r>
            <a:r>
              <a:rPr lang="ru-RU" dirty="0"/>
              <a:t>синтаксиса и семантическое содержание модели могут быть различными в </a:t>
            </a:r>
            <a:r>
              <a:rPr lang="ru-RU" dirty="0" smtClean="0"/>
              <a:t>зависимости </a:t>
            </a:r>
            <a:r>
              <a:rPr lang="ru-RU" dirty="0"/>
              <a:t>от цели </a:t>
            </a:r>
            <a:r>
              <a:rPr lang="ru-RU" dirty="0" smtClean="0"/>
              <a:t>модели, </a:t>
            </a:r>
            <a:r>
              <a:rPr lang="ru-RU" dirty="0"/>
              <a:t>границы деятельности и окружающей среды предприятия. </a:t>
            </a:r>
            <a:endParaRPr lang="ru-RU" dirty="0" smtClean="0"/>
          </a:p>
          <a:p>
            <a:pPr marL="0" indent="0">
              <a:buNone/>
            </a:pPr>
            <a:r>
              <a:rPr lang="ru-RU" dirty="0" smtClean="0"/>
              <a:t>Различные области </a:t>
            </a:r>
            <a:r>
              <a:rPr lang="ru-RU" dirty="0"/>
              <a:t>применения моделей, </a:t>
            </a:r>
            <a:r>
              <a:rPr lang="ru-RU" dirty="0" smtClean="0"/>
              <a:t>разнообразие применяемых ИТ</a:t>
            </a:r>
            <a:r>
              <a:rPr lang="ru-RU" dirty="0"/>
              <a:t>:</a:t>
            </a:r>
          </a:p>
          <a:p>
            <a:pPr marL="514350" indent="-514350">
              <a:buFont typeface="+mj-lt"/>
              <a:buAutoNum type="arabicPeriod"/>
            </a:pPr>
            <a:r>
              <a:rPr lang="ru-RU" dirty="0"/>
              <a:t>Информационное </a:t>
            </a:r>
            <a:r>
              <a:rPr lang="ru-RU" dirty="0" smtClean="0"/>
              <a:t>моделирование (состава и структуры данных)</a:t>
            </a:r>
            <a:endParaRPr lang="ru-RU" dirty="0"/>
          </a:p>
          <a:p>
            <a:pPr marL="514350" indent="-514350">
              <a:buFont typeface="+mj-lt"/>
              <a:buAutoNum type="arabicPeriod"/>
            </a:pPr>
            <a:r>
              <a:rPr lang="ru-RU" dirty="0"/>
              <a:t>Компьютерное </a:t>
            </a:r>
            <a:r>
              <a:rPr lang="ru-RU" dirty="0" smtClean="0"/>
              <a:t>моделирование (вычислительные операции)</a:t>
            </a:r>
            <a:endParaRPr lang="ru-RU" dirty="0"/>
          </a:p>
          <a:p>
            <a:pPr marL="514350" indent="-514350">
              <a:buFont typeface="+mj-lt"/>
              <a:buAutoNum type="arabicPeriod"/>
            </a:pPr>
            <a:r>
              <a:rPr lang="ru-RU" dirty="0"/>
              <a:t>Имитационное моделирование </a:t>
            </a:r>
            <a:r>
              <a:rPr lang="ru-RU" dirty="0" smtClean="0"/>
              <a:t>(теория массового обслуживания)</a:t>
            </a:r>
            <a:endParaRPr lang="ru-RU" dirty="0"/>
          </a:p>
          <a:p>
            <a:pPr marL="514350" indent="-514350">
              <a:buFont typeface="+mj-lt"/>
              <a:buAutoNum type="arabicPeriod"/>
            </a:pPr>
            <a:r>
              <a:rPr lang="ru-RU" dirty="0"/>
              <a:t>Статистическое </a:t>
            </a:r>
            <a:r>
              <a:rPr lang="ru-RU" dirty="0" smtClean="0"/>
              <a:t>моделирование (методы анализа и прогнозирования)</a:t>
            </a:r>
            <a:endParaRPr lang="ru-RU" dirty="0"/>
          </a:p>
          <a:p>
            <a:pPr marL="514350" indent="-514350">
              <a:buFont typeface="+mj-lt"/>
              <a:buAutoNum type="arabicPeriod"/>
            </a:pPr>
            <a:r>
              <a:rPr lang="ru-RU" dirty="0"/>
              <a:t>Моделирование бизнес-деятельности </a:t>
            </a:r>
            <a:r>
              <a:rPr lang="ru-RU" dirty="0" smtClean="0"/>
              <a:t>предприятия</a:t>
            </a:r>
            <a:endParaRPr lang="ru-RU" dirty="0"/>
          </a:p>
          <a:p>
            <a:pPr marL="514350" indent="-514350">
              <a:buFont typeface="+mj-lt"/>
              <a:buAutoNum type="arabicPeriod"/>
            </a:pPr>
            <a:r>
              <a:rPr lang="ru-RU" dirty="0"/>
              <a:t>Моделирование принятия управленческих решений и др.</a:t>
            </a:r>
          </a:p>
          <a:p>
            <a:pPr marL="0" indent="0">
              <a:buNone/>
            </a:pPr>
            <a:endParaRPr lang="ru-RU" dirty="0" smtClean="0"/>
          </a:p>
          <a:p>
            <a:pPr marL="0" indent="0">
              <a:buNone/>
            </a:pPr>
            <a:endParaRPr lang="ru-RU" dirty="0"/>
          </a:p>
        </p:txBody>
      </p:sp>
    </p:spTree>
    <p:extLst>
      <p:ext uri="{BB962C8B-B14F-4D97-AF65-F5344CB8AC3E}">
        <p14:creationId xmlns:p14="http://schemas.microsoft.com/office/powerpoint/2010/main" val="1660711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61925"/>
            <a:ext cx="10515600" cy="508635"/>
          </a:xfrm>
        </p:spPr>
        <p:txBody>
          <a:bodyPr>
            <a:normAutofit fontScale="90000"/>
          </a:bodyPr>
          <a:lstStyle/>
          <a:p>
            <a:pPr algn="ctr"/>
            <a:r>
              <a:rPr lang="ru-RU" b="1" dirty="0" smtClean="0"/>
              <a:t>Предприятие</a:t>
            </a:r>
            <a:endParaRPr lang="ru-RU" b="1" dirty="0"/>
          </a:p>
        </p:txBody>
      </p:sp>
      <p:sp>
        <p:nvSpPr>
          <p:cNvPr id="3" name="Объект 2"/>
          <p:cNvSpPr>
            <a:spLocks noGrp="1"/>
          </p:cNvSpPr>
          <p:nvPr>
            <p:ph idx="1"/>
          </p:nvPr>
        </p:nvSpPr>
        <p:spPr>
          <a:xfrm>
            <a:off x="508000" y="873760"/>
            <a:ext cx="11541760" cy="5792083"/>
          </a:xfrm>
        </p:spPr>
        <p:txBody>
          <a:bodyPr>
            <a:noAutofit/>
          </a:bodyPr>
          <a:lstStyle/>
          <a:p>
            <a:pPr marL="0" indent="0" algn="just">
              <a:buNone/>
            </a:pPr>
            <a:r>
              <a:rPr lang="ru-RU" sz="2400" dirty="0"/>
              <a:t>Предприятие - </a:t>
            </a:r>
            <a:r>
              <a:rPr lang="ru-RU" sz="2400" dirty="0" smtClean="0"/>
              <a:t>хозяйствующий </a:t>
            </a:r>
            <a:r>
              <a:rPr lang="ru-RU" sz="2400" dirty="0"/>
              <a:t>субъект с правом юридического лица, созданный в порядке, установленном законом, для </a:t>
            </a:r>
            <a:r>
              <a:rPr lang="ru-RU" sz="2400" i="1" u="sng" dirty="0"/>
              <a:t>производства продукции, выполнения работ и оказания услуг</a:t>
            </a:r>
            <a:r>
              <a:rPr lang="ru-RU" sz="2400" dirty="0"/>
              <a:t> в целях </a:t>
            </a:r>
            <a:r>
              <a:rPr lang="ru-RU" sz="2400" b="1" dirty="0"/>
              <a:t>удовлетворения общественных потребностей и получения прибыли.</a:t>
            </a:r>
            <a:r>
              <a:rPr lang="ru-RU" sz="2400" dirty="0"/>
              <a:t> </a:t>
            </a:r>
            <a:r>
              <a:rPr lang="ru-RU" sz="2400" dirty="0" smtClean="0"/>
              <a:t> Многогранность предприятия:</a:t>
            </a:r>
          </a:p>
          <a:p>
            <a:pPr>
              <a:buFontTx/>
              <a:buChar char="-"/>
            </a:pPr>
            <a:r>
              <a:rPr lang="ru-RU" sz="2400" dirty="0" smtClean="0"/>
              <a:t>основное </a:t>
            </a:r>
            <a:r>
              <a:rPr lang="ru-RU" sz="2400" dirty="0"/>
              <a:t>звено </a:t>
            </a:r>
            <a:r>
              <a:rPr lang="ru-RU" sz="2400" dirty="0" smtClean="0"/>
              <a:t>экономики, </a:t>
            </a:r>
          </a:p>
          <a:p>
            <a:pPr>
              <a:buFontTx/>
              <a:buChar char="-"/>
            </a:pPr>
            <a:r>
              <a:rPr lang="ru-RU" sz="2400" dirty="0" smtClean="0"/>
              <a:t>объект </a:t>
            </a:r>
            <a:r>
              <a:rPr lang="ru-RU" sz="2400" dirty="0"/>
              <a:t>гражданских </a:t>
            </a:r>
            <a:r>
              <a:rPr lang="ru-RU" sz="2400" dirty="0" smtClean="0"/>
              <a:t>прав, </a:t>
            </a:r>
          </a:p>
          <a:p>
            <a:pPr>
              <a:buFontTx/>
              <a:buChar char="-"/>
            </a:pPr>
            <a:r>
              <a:rPr lang="ru-RU" sz="2400" dirty="0" smtClean="0"/>
              <a:t>имущественный </a:t>
            </a:r>
            <a:r>
              <a:rPr lang="ru-RU" sz="2400" dirty="0"/>
              <a:t>комплекс, используемый для осуществления предпринимательской </a:t>
            </a:r>
            <a:r>
              <a:rPr lang="ru-RU" sz="2400" dirty="0" smtClean="0"/>
              <a:t>деятельности.</a:t>
            </a:r>
          </a:p>
          <a:p>
            <a:pPr marL="0" indent="0">
              <a:buNone/>
            </a:pPr>
            <a:r>
              <a:rPr lang="ru-RU" sz="2400" dirty="0" smtClean="0"/>
              <a:t>ГОСТ </a:t>
            </a:r>
            <a:r>
              <a:rPr lang="ru-RU" sz="2400" dirty="0"/>
              <a:t>Р ИСО 14258—2008 Национальный стандарт российской федерации. </a:t>
            </a:r>
            <a:r>
              <a:rPr lang="ru-RU" sz="2400" dirty="0" smtClean="0"/>
              <a:t>Промышленные </a:t>
            </a:r>
            <a:r>
              <a:rPr lang="ru-RU" sz="2400" dirty="0"/>
              <a:t>автоматизированные системы. Концепции и правила для моделей </a:t>
            </a:r>
            <a:r>
              <a:rPr lang="ru-RU" sz="2400" dirty="0" smtClean="0"/>
              <a:t>предприятия:</a:t>
            </a:r>
          </a:p>
          <a:p>
            <a:pPr marL="0" indent="0">
              <a:buNone/>
            </a:pPr>
            <a:r>
              <a:rPr lang="ru-RU" sz="2400" dirty="0" smtClean="0"/>
              <a:t>«</a:t>
            </a:r>
            <a:r>
              <a:rPr lang="ru-RU" sz="2400" b="1" dirty="0" smtClean="0"/>
              <a:t>Предприятия </a:t>
            </a:r>
            <a:r>
              <a:rPr lang="ru-RU" sz="2400" b="1" dirty="0"/>
              <a:t>-  одна или несколько организаций, разделяющих определенную </a:t>
            </a:r>
            <a:r>
              <a:rPr lang="ru-RU" sz="2400" b="1" u="sng" dirty="0"/>
              <a:t>миссию, цели и задачи </a:t>
            </a:r>
            <a:r>
              <a:rPr lang="ru-RU" sz="2400" b="1" dirty="0"/>
              <a:t>для получения выхода (результата) в виде продукции или услуги</a:t>
            </a:r>
            <a:r>
              <a:rPr lang="ru-RU" sz="2400" dirty="0"/>
              <a:t>». </a:t>
            </a:r>
          </a:p>
        </p:txBody>
      </p:sp>
    </p:spTree>
    <p:extLst>
      <p:ext uri="{BB962C8B-B14F-4D97-AF65-F5344CB8AC3E}">
        <p14:creationId xmlns:p14="http://schemas.microsoft.com/office/powerpoint/2010/main" val="97744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0"/>
            <a:ext cx="10515600" cy="668215"/>
          </a:xfrm>
        </p:spPr>
        <p:txBody>
          <a:bodyPr>
            <a:normAutofit fontScale="90000"/>
          </a:bodyPr>
          <a:lstStyle/>
          <a:p>
            <a:pPr algn="ctr"/>
            <a:r>
              <a:rPr lang="ru-RU" b="1" dirty="0" smtClean="0"/>
              <a:t>Модели предприятия</a:t>
            </a:r>
            <a:endParaRPr lang="ru-RU" b="1" dirty="0"/>
          </a:p>
        </p:txBody>
      </p:sp>
      <p:sp>
        <p:nvSpPr>
          <p:cNvPr id="3" name="Объект 2"/>
          <p:cNvSpPr>
            <a:spLocks noGrp="1"/>
          </p:cNvSpPr>
          <p:nvPr>
            <p:ph idx="1"/>
          </p:nvPr>
        </p:nvSpPr>
        <p:spPr>
          <a:xfrm>
            <a:off x="733267" y="846136"/>
            <a:ext cx="11228884" cy="6011863"/>
          </a:xfrm>
        </p:spPr>
        <p:txBody>
          <a:bodyPr>
            <a:noAutofit/>
          </a:bodyPr>
          <a:lstStyle/>
          <a:p>
            <a:pPr marL="0" indent="0" algn="just">
              <a:spcBef>
                <a:spcPts val="0"/>
              </a:spcBef>
              <a:buNone/>
            </a:pPr>
            <a:r>
              <a:rPr lang="ru-RU" sz="2400" dirty="0"/>
              <a:t>Внутреннее устройство и деятельность предприятия, его связь с внешней средой (экономической, социальной, культурной и т.п</a:t>
            </a:r>
            <a:r>
              <a:rPr lang="ru-RU" sz="2400" dirty="0" smtClean="0"/>
              <a:t>.)</a:t>
            </a:r>
            <a:r>
              <a:rPr lang="en-US" sz="2400" dirty="0" smtClean="0"/>
              <a:t> </a:t>
            </a:r>
            <a:r>
              <a:rPr lang="ru-RU" sz="2400" dirty="0" smtClean="0"/>
              <a:t>- объекты познания, изучения, проектирования с использованием методов моделирования</a:t>
            </a:r>
            <a:r>
              <a:rPr lang="ru-RU" sz="2400" dirty="0"/>
              <a:t>. </a:t>
            </a:r>
          </a:p>
          <a:p>
            <a:pPr marL="0" indent="0" algn="just">
              <a:spcBef>
                <a:spcPts val="0"/>
              </a:spcBef>
              <a:buNone/>
            </a:pPr>
            <a:r>
              <a:rPr lang="ru-RU" sz="2400" b="1" i="1" dirty="0" smtClean="0"/>
              <a:t>Модель </a:t>
            </a:r>
            <a:r>
              <a:rPr lang="ru-RU" sz="2400" b="1" i="1" dirty="0"/>
              <a:t>предприятия </a:t>
            </a:r>
            <a:r>
              <a:rPr lang="ru-RU" sz="2400" dirty="0"/>
              <a:t>(</a:t>
            </a:r>
            <a:r>
              <a:rPr lang="en-US" sz="2400" dirty="0"/>
              <a:t>Enterprise Model</a:t>
            </a:r>
            <a:r>
              <a:rPr lang="ru-RU" sz="2400" dirty="0"/>
              <a:t>)</a:t>
            </a:r>
            <a:r>
              <a:rPr lang="ru-RU" sz="2400" i="1" dirty="0"/>
              <a:t> - </a:t>
            </a:r>
            <a:r>
              <a:rPr lang="ru-RU" sz="2400" dirty="0"/>
              <a:t>абстракция, которая отображает сущности (объекты</a:t>
            </a:r>
            <a:r>
              <a:rPr lang="ru-RU" sz="2400" dirty="0" smtClean="0"/>
              <a:t>), взаимосвязи</a:t>
            </a:r>
            <a:r>
              <a:rPr lang="ru-RU" sz="2400" dirty="0"/>
              <a:t>, декомпозицию и детализацию </a:t>
            </a:r>
            <a:r>
              <a:rPr lang="ru-RU" sz="2400" dirty="0" smtClean="0"/>
              <a:t>объектов предприятия. Модели предприятия используются как инструмент формирования и реализации целей развития. </a:t>
            </a:r>
          </a:p>
          <a:p>
            <a:pPr marL="0" indent="0">
              <a:spcBef>
                <a:spcPts val="0"/>
              </a:spcBef>
              <a:buNone/>
            </a:pPr>
            <a:r>
              <a:rPr lang="ru-RU" sz="2400" dirty="0" smtClean="0"/>
              <a:t>Модели предприятия делают акценты на СТРУКТУРЕ построения, ОРГАНИЗАЦИИ деятельности, они весьма разнообразны, например:</a:t>
            </a:r>
          </a:p>
          <a:p>
            <a:pPr>
              <a:spcBef>
                <a:spcPts val="0"/>
              </a:spcBef>
            </a:pPr>
            <a:r>
              <a:rPr lang="ru-RU" sz="2400" i="1" dirty="0" smtClean="0"/>
              <a:t>Модель ЖЦП – </a:t>
            </a:r>
            <a:r>
              <a:rPr lang="ru-RU" sz="2400" dirty="0" smtClean="0"/>
              <a:t>выделяет</a:t>
            </a:r>
            <a:r>
              <a:rPr lang="ru-RU" sz="2400" i="1" dirty="0" smtClean="0"/>
              <a:t> управляемые </a:t>
            </a:r>
            <a:r>
              <a:rPr lang="ru-RU" sz="2400" dirty="0" smtClean="0"/>
              <a:t>стадии качественного состояния предприятия: создание </a:t>
            </a:r>
            <a:r>
              <a:rPr lang="ru-RU" sz="2400" dirty="0"/>
              <a:t>(рождения), </a:t>
            </a:r>
            <a:r>
              <a:rPr lang="ru-RU" sz="2400" dirty="0" smtClean="0"/>
              <a:t>рост, зрелость </a:t>
            </a:r>
            <a:r>
              <a:rPr lang="ru-RU" sz="2400" dirty="0"/>
              <a:t>и </a:t>
            </a:r>
            <a:r>
              <a:rPr lang="ru-RU" sz="2400" dirty="0" smtClean="0"/>
              <a:t>смерть, позволяет  изучать свойства системы управления предприятия, характера взаимоотношений с внешней средой.</a:t>
            </a:r>
          </a:p>
          <a:p>
            <a:pPr>
              <a:spcBef>
                <a:spcPts val="0"/>
              </a:spcBef>
            </a:pPr>
            <a:r>
              <a:rPr lang="ru-RU" sz="2400" i="1" dirty="0" err="1" smtClean="0"/>
              <a:t>Трансакционная</a:t>
            </a:r>
            <a:r>
              <a:rPr lang="ru-RU" sz="2400" i="1" dirty="0" smtClean="0"/>
              <a:t> модель</a:t>
            </a:r>
            <a:r>
              <a:rPr lang="ru-RU" sz="2400" i="1" dirty="0"/>
              <a:t> </a:t>
            </a:r>
            <a:r>
              <a:rPr lang="ru-RU" sz="2400" i="1" dirty="0" smtClean="0"/>
              <a:t>издержек</a:t>
            </a:r>
            <a:r>
              <a:rPr lang="ru-RU" sz="2400" dirty="0" smtClean="0"/>
              <a:t> ориентирована на рыночные механизмы деятельности предприятия, изучение различных видов издержек, их влияния на результаты экономической </a:t>
            </a:r>
            <a:r>
              <a:rPr lang="ru-RU" sz="2400" dirty="0"/>
              <a:t>д</a:t>
            </a:r>
            <a:r>
              <a:rPr lang="ru-RU" sz="2400" dirty="0" smtClean="0"/>
              <a:t>еятельности.</a:t>
            </a:r>
          </a:p>
          <a:p>
            <a:pPr>
              <a:spcBef>
                <a:spcPts val="0"/>
              </a:spcBef>
            </a:pPr>
            <a:r>
              <a:rPr lang="ru-RU" sz="2400" i="1" dirty="0" smtClean="0"/>
              <a:t>Технологическая модель </a:t>
            </a:r>
            <a:r>
              <a:rPr lang="ru-RU" sz="2400" dirty="0" smtClean="0"/>
              <a:t>(производственная функция) позволяет установить связь  экономических показателей процессов деятельности и т.п.</a:t>
            </a:r>
          </a:p>
          <a:p>
            <a:pPr marL="0" indent="0">
              <a:spcBef>
                <a:spcPts val="0"/>
              </a:spcBef>
              <a:buNone/>
            </a:pPr>
            <a:endParaRPr lang="ru-RU" sz="2400" dirty="0"/>
          </a:p>
          <a:p>
            <a:pPr marL="0" indent="0">
              <a:spcBef>
                <a:spcPts val="0"/>
              </a:spcBef>
              <a:buNone/>
            </a:pPr>
            <a:endParaRPr lang="ru-RU" sz="2400" dirty="0" smtClean="0"/>
          </a:p>
        </p:txBody>
      </p:sp>
    </p:spTree>
    <p:extLst>
      <p:ext uri="{BB962C8B-B14F-4D97-AF65-F5344CB8AC3E}">
        <p14:creationId xmlns:p14="http://schemas.microsoft.com/office/powerpoint/2010/main" val="1427329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0"/>
            <a:ext cx="10515600" cy="674557"/>
          </a:xfrm>
        </p:spPr>
        <p:txBody>
          <a:bodyPr>
            <a:normAutofit/>
          </a:bodyPr>
          <a:lstStyle/>
          <a:p>
            <a:pPr algn="ctr"/>
            <a:r>
              <a:rPr lang="ru-RU" sz="3200" b="1" dirty="0" smtClean="0"/>
              <a:t>Жизненный цикл (ЖЦ)</a:t>
            </a:r>
            <a:r>
              <a:rPr lang="ru-RU" sz="3200" b="1" dirty="0"/>
              <a:t> </a:t>
            </a:r>
            <a:r>
              <a:rPr lang="ru-RU" sz="3200" b="1" dirty="0" smtClean="0"/>
              <a:t>предприятия</a:t>
            </a:r>
            <a:endParaRPr lang="ru-RU" sz="3200" b="1" dirty="0"/>
          </a:p>
        </p:txBody>
      </p:sp>
      <p:sp>
        <p:nvSpPr>
          <p:cNvPr id="3" name="Объект 2"/>
          <p:cNvSpPr>
            <a:spLocks noGrp="1"/>
          </p:cNvSpPr>
          <p:nvPr>
            <p:ph idx="1"/>
          </p:nvPr>
        </p:nvSpPr>
        <p:spPr>
          <a:xfrm>
            <a:off x="469458" y="674556"/>
            <a:ext cx="11267839" cy="6183443"/>
          </a:xfrm>
        </p:spPr>
        <p:txBody>
          <a:bodyPr>
            <a:noAutofit/>
          </a:bodyPr>
          <a:lstStyle/>
          <a:p>
            <a:pPr marL="0" indent="0" algn="just">
              <a:buNone/>
            </a:pPr>
            <a:r>
              <a:rPr lang="ru-RU" sz="2400" dirty="0" smtClean="0"/>
              <a:t>ЖЦ предприятия:</a:t>
            </a:r>
          </a:p>
          <a:p>
            <a:pPr lvl="0">
              <a:spcBef>
                <a:spcPts val="0"/>
              </a:spcBef>
            </a:pPr>
            <a:r>
              <a:rPr lang="ru-RU" sz="2400" b="1" dirty="0"/>
              <a:t>Создание и становление предприятия </a:t>
            </a:r>
            <a:r>
              <a:rPr lang="ru-RU" sz="2400" dirty="0"/>
              <a:t>- обоснование сферы деятельности, целей и стратегий, разработка производственной и организационной структур, </a:t>
            </a:r>
            <a:r>
              <a:rPr lang="ru-RU" sz="2400" dirty="0" err="1" smtClean="0"/>
              <a:t>найм</a:t>
            </a:r>
            <a:r>
              <a:rPr lang="ru-RU" sz="2400" dirty="0" smtClean="0"/>
              <a:t> </a:t>
            </a:r>
            <a:r>
              <a:rPr lang="ru-RU" sz="2400" dirty="0"/>
              <a:t>персонала, закупка оборудования, сырья и материалов, организация производства продукции (услуг), создание системы управления предприятием.</a:t>
            </a:r>
          </a:p>
          <a:p>
            <a:pPr lvl="0">
              <a:spcBef>
                <a:spcPts val="0"/>
              </a:spcBef>
            </a:pPr>
            <a:r>
              <a:rPr lang="ru-RU" sz="2400" b="1" dirty="0"/>
              <a:t>Рост и расширения деятельности </a:t>
            </a:r>
            <a:r>
              <a:rPr lang="ru-RU" sz="2400" b="1" dirty="0" smtClean="0"/>
              <a:t>предприятия</a:t>
            </a:r>
            <a:r>
              <a:rPr lang="ru-RU" sz="2400" dirty="0" smtClean="0"/>
              <a:t>.</a:t>
            </a:r>
            <a:endParaRPr lang="ru-RU" sz="2400" dirty="0"/>
          </a:p>
          <a:p>
            <a:pPr lvl="0">
              <a:spcBef>
                <a:spcPts val="0"/>
              </a:spcBef>
            </a:pPr>
            <a:r>
              <a:rPr lang="ru-RU" sz="2400" b="1" dirty="0"/>
              <a:t>Зрелость</a:t>
            </a:r>
            <a:r>
              <a:rPr lang="ru-RU" sz="2400" dirty="0"/>
              <a:t> (оптимальное функционирование предприятия</a:t>
            </a:r>
            <a:r>
              <a:rPr lang="ru-RU" sz="2400" dirty="0" smtClean="0"/>
              <a:t>).</a:t>
            </a:r>
            <a:endParaRPr lang="ru-RU" sz="2400" dirty="0"/>
          </a:p>
          <a:p>
            <a:pPr lvl="0">
              <a:spcBef>
                <a:spcPts val="0"/>
              </a:spcBef>
            </a:pPr>
            <a:r>
              <a:rPr lang="ru-RU" sz="2400" b="1" dirty="0"/>
              <a:t>Спад</a:t>
            </a:r>
            <a:r>
              <a:rPr lang="ru-RU" sz="2400" dirty="0"/>
              <a:t> - сокращение масштаба </a:t>
            </a:r>
            <a:r>
              <a:rPr lang="ru-RU" sz="2400" dirty="0" smtClean="0"/>
              <a:t>производства, уход </a:t>
            </a:r>
            <a:r>
              <a:rPr lang="ru-RU" sz="2400" dirty="0"/>
              <a:t>с </a:t>
            </a:r>
            <a:r>
              <a:rPr lang="ru-RU" sz="2400" dirty="0" smtClean="0"/>
              <a:t>рынка.</a:t>
            </a:r>
            <a:endParaRPr lang="ru-RU" sz="2400" dirty="0"/>
          </a:p>
          <a:p>
            <a:pPr lvl="0">
              <a:spcBef>
                <a:spcPts val="0"/>
              </a:spcBef>
            </a:pPr>
            <a:r>
              <a:rPr lang="ru-RU" sz="2400" b="1" dirty="0"/>
              <a:t>Реструктуризация (реорганизация)</a:t>
            </a:r>
            <a:r>
              <a:rPr lang="ru-RU" sz="2400" dirty="0"/>
              <a:t> </a:t>
            </a:r>
            <a:r>
              <a:rPr lang="ru-RU" sz="2400" dirty="0" smtClean="0"/>
              <a:t>для выхода </a:t>
            </a:r>
            <a:r>
              <a:rPr lang="ru-RU" sz="2400" dirty="0"/>
              <a:t>из кризисной ситуации (</a:t>
            </a:r>
            <a:r>
              <a:rPr lang="ru-RU" sz="2400" dirty="0" smtClean="0"/>
              <a:t>слияние, присоединение, разделение, выделение </a:t>
            </a:r>
            <a:r>
              <a:rPr lang="ru-RU" sz="2400" dirty="0"/>
              <a:t>и </a:t>
            </a:r>
            <a:r>
              <a:rPr lang="ru-RU" sz="2400" dirty="0" smtClean="0"/>
              <a:t>преобразование </a:t>
            </a:r>
            <a:r>
              <a:rPr lang="ru-RU" sz="2400" dirty="0"/>
              <a:t>предприятия</a:t>
            </a:r>
            <a:r>
              <a:rPr lang="ru-RU" sz="2400" dirty="0" smtClean="0"/>
              <a:t>) путем изменения ОПФ, проведения </a:t>
            </a:r>
            <a:r>
              <a:rPr lang="ru-RU" sz="2400" dirty="0"/>
              <a:t>мероприятий по </a:t>
            </a:r>
            <a:r>
              <a:rPr lang="ru-RU" sz="2400" dirty="0" smtClean="0"/>
              <a:t>повышению </a:t>
            </a:r>
            <a:r>
              <a:rPr lang="ru-RU" sz="2400" dirty="0"/>
              <a:t>эффективности производства и конкурентоспособности продукции, </a:t>
            </a:r>
            <a:r>
              <a:rPr lang="ru-RU" sz="2400" dirty="0" smtClean="0"/>
              <a:t>производительности труда и т.п.</a:t>
            </a:r>
            <a:endParaRPr lang="ru-RU" sz="2400" dirty="0"/>
          </a:p>
          <a:p>
            <a:pPr lvl="0">
              <a:spcBef>
                <a:spcPts val="0"/>
              </a:spcBef>
            </a:pPr>
            <a:r>
              <a:rPr lang="ru-RU" sz="2400" b="1" dirty="0"/>
              <a:t>Санация</a:t>
            </a:r>
            <a:r>
              <a:rPr lang="ru-RU" sz="2400" dirty="0"/>
              <a:t> </a:t>
            </a:r>
            <a:r>
              <a:rPr lang="ru-RU" sz="2400" dirty="0" smtClean="0"/>
              <a:t>– орг.- и финансовые мероприятий  по предотвращению </a:t>
            </a:r>
            <a:r>
              <a:rPr lang="ru-RU" sz="2400" dirty="0"/>
              <a:t>банкротства и </a:t>
            </a:r>
            <a:r>
              <a:rPr lang="ru-RU" sz="2400" dirty="0" smtClean="0"/>
              <a:t>ликвидации предприятия.</a:t>
            </a:r>
          </a:p>
          <a:p>
            <a:pPr>
              <a:spcBef>
                <a:spcPts val="0"/>
              </a:spcBef>
            </a:pPr>
            <a:r>
              <a:rPr lang="ru-RU" sz="2400" b="1" dirty="0"/>
              <a:t>Ликвидация</a:t>
            </a:r>
            <a:r>
              <a:rPr lang="ru-RU" sz="2400" dirty="0"/>
              <a:t> </a:t>
            </a:r>
            <a:r>
              <a:rPr lang="ru-RU" sz="2400" dirty="0" smtClean="0"/>
              <a:t>- </a:t>
            </a:r>
            <a:r>
              <a:rPr lang="ru-RU" sz="2400" dirty="0"/>
              <a:t>прекращение </a:t>
            </a:r>
            <a:r>
              <a:rPr lang="ru-RU" sz="2400" dirty="0" smtClean="0"/>
              <a:t>деятельности </a:t>
            </a:r>
            <a:r>
              <a:rPr lang="ru-RU" sz="2400" dirty="0"/>
              <a:t>по причине банкротства, </a:t>
            </a:r>
            <a:r>
              <a:rPr lang="ru-RU" sz="2400" dirty="0" smtClean="0"/>
              <a:t>решению </a:t>
            </a:r>
            <a:r>
              <a:rPr lang="ru-RU" sz="2400" dirty="0"/>
              <a:t>собственника имущества либо по решению суда.</a:t>
            </a:r>
          </a:p>
          <a:p>
            <a:pPr lvl="0"/>
            <a:endParaRPr lang="ru-RU" sz="2400" dirty="0"/>
          </a:p>
          <a:p>
            <a:endParaRPr lang="ru-RU" sz="2400" dirty="0" smtClean="0"/>
          </a:p>
          <a:p>
            <a:endParaRPr lang="ru-RU" sz="2400" dirty="0" smtClean="0"/>
          </a:p>
          <a:p>
            <a:pPr marL="0" indent="0">
              <a:buNone/>
            </a:pPr>
            <a:endParaRPr lang="ru-RU" sz="2400" dirty="0"/>
          </a:p>
          <a:p>
            <a:endParaRPr lang="ru-RU" sz="2400" dirty="0"/>
          </a:p>
          <a:p>
            <a:pPr marL="0" indent="0">
              <a:buNone/>
            </a:pPr>
            <a:endParaRPr lang="ru-RU" sz="2400" dirty="0"/>
          </a:p>
          <a:p>
            <a:pPr marL="0" indent="0">
              <a:buNone/>
            </a:pPr>
            <a:endParaRPr lang="ru-RU" sz="2400" dirty="0" smtClean="0"/>
          </a:p>
        </p:txBody>
      </p:sp>
    </p:spTree>
    <p:extLst>
      <p:ext uri="{BB962C8B-B14F-4D97-AF65-F5344CB8AC3E}">
        <p14:creationId xmlns:p14="http://schemas.microsoft.com/office/powerpoint/2010/main" val="4135158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0"/>
            <a:ext cx="10515600" cy="674557"/>
          </a:xfrm>
        </p:spPr>
        <p:txBody>
          <a:bodyPr>
            <a:normAutofit/>
          </a:bodyPr>
          <a:lstStyle/>
          <a:p>
            <a:pPr algn="ctr"/>
            <a:r>
              <a:rPr lang="ru-RU" sz="3200" b="1" dirty="0" smtClean="0"/>
              <a:t>Жизненный цикл (ЖЦ)</a:t>
            </a:r>
            <a:r>
              <a:rPr lang="ru-RU" sz="3200" b="1" dirty="0"/>
              <a:t> </a:t>
            </a:r>
            <a:r>
              <a:rPr lang="ru-RU" sz="3200" b="1" dirty="0" smtClean="0"/>
              <a:t>модели </a:t>
            </a:r>
            <a:r>
              <a:rPr lang="ru-RU" sz="3200" b="1" dirty="0"/>
              <a:t>предприятия</a:t>
            </a:r>
          </a:p>
        </p:txBody>
      </p:sp>
      <p:sp>
        <p:nvSpPr>
          <p:cNvPr id="3" name="Объект 2"/>
          <p:cNvSpPr>
            <a:spLocks noGrp="1"/>
          </p:cNvSpPr>
          <p:nvPr>
            <p:ph idx="1"/>
          </p:nvPr>
        </p:nvSpPr>
        <p:spPr>
          <a:xfrm>
            <a:off x="469458" y="974361"/>
            <a:ext cx="11267839" cy="5883638"/>
          </a:xfrm>
        </p:spPr>
        <p:txBody>
          <a:bodyPr>
            <a:noAutofit/>
          </a:bodyPr>
          <a:lstStyle/>
          <a:p>
            <a:pPr marL="0" indent="0" algn="just">
              <a:buNone/>
            </a:pPr>
            <a:r>
              <a:rPr lang="ru-RU" sz="2400" dirty="0" smtClean="0"/>
              <a:t>ЖЦ модели предприятия:</a:t>
            </a:r>
          </a:p>
          <a:p>
            <a:pPr marL="457200" indent="-457200">
              <a:buFont typeface="+mj-lt"/>
              <a:buAutoNum type="arabicPeriod"/>
            </a:pPr>
            <a:r>
              <a:rPr lang="ru-RU" sz="2400" dirty="0" smtClean="0"/>
              <a:t>Идентификация области </a:t>
            </a:r>
            <a:r>
              <a:rPr lang="ru-RU" sz="2400" dirty="0"/>
              <a:t>деятельности (домена</a:t>
            </a:r>
            <a:r>
              <a:rPr lang="ru-RU" sz="2400" dirty="0" smtClean="0"/>
              <a:t>), ее границ и компонентов.</a:t>
            </a:r>
          </a:p>
          <a:p>
            <a:pPr marL="457200" indent="-457200">
              <a:buFont typeface="+mj-lt"/>
              <a:buAutoNum type="arabicPeriod"/>
            </a:pPr>
            <a:r>
              <a:rPr lang="ru-RU" sz="2400" dirty="0" smtClean="0"/>
              <a:t>Формулировка миссии, видения перспектив развития домена, создаваемых ценностей, бизнес-правил домена.</a:t>
            </a:r>
          </a:p>
          <a:p>
            <a:pPr marL="457200" indent="-457200">
              <a:buFont typeface="+mj-lt"/>
              <a:buAutoNum type="arabicPeriod"/>
            </a:pPr>
            <a:r>
              <a:rPr lang="ru-RU" sz="2400" dirty="0" smtClean="0"/>
              <a:t>Анализ домена, формирование целей деятельности, определение условий (ключевых факторов успеха) и требований для реализации целей.</a:t>
            </a:r>
          </a:p>
          <a:p>
            <a:pPr marL="457200" indent="-457200">
              <a:buFont typeface="+mj-lt"/>
              <a:buAutoNum type="arabicPeriod"/>
            </a:pPr>
            <a:r>
              <a:rPr lang="ru-RU" sz="2400" dirty="0" smtClean="0"/>
              <a:t>Проектная спецификация достижения целей, определение процессов</a:t>
            </a:r>
            <a:r>
              <a:rPr lang="ru-RU" sz="2400" dirty="0"/>
              <a:t>, ресурсов и </a:t>
            </a:r>
            <a:r>
              <a:rPr lang="ru-RU" sz="2400" dirty="0" smtClean="0"/>
              <a:t>критериев для оценки эффективности деятельности</a:t>
            </a:r>
            <a:r>
              <a:rPr lang="ru-RU" sz="2400" dirty="0"/>
              <a:t>.</a:t>
            </a:r>
          </a:p>
          <a:p>
            <a:pPr marL="457200" indent="-457200">
              <a:buFont typeface="+mj-lt"/>
              <a:buAutoNum type="arabicPeriod"/>
            </a:pPr>
            <a:r>
              <a:rPr lang="ru-RU" sz="2400" dirty="0" smtClean="0"/>
              <a:t>Мониторинг домена</a:t>
            </a:r>
            <a:r>
              <a:rPr lang="ru-RU" sz="2400" dirty="0"/>
              <a:t>, поддержка процессов принятия решений, </a:t>
            </a:r>
            <a:r>
              <a:rPr lang="ru-RU" sz="2400" dirty="0" smtClean="0"/>
              <a:t>управление ресурсами </a:t>
            </a:r>
            <a:r>
              <a:rPr lang="ru-RU" sz="2400" dirty="0"/>
              <a:t>для выполнения установленной миссии;</a:t>
            </a:r>
          </a:p>
          <a:p>
            <a:pPr marL="457200" indent="-457200">
              <a:buFont typeface="+mj-lt"/>
              <a:buAutoNum type="arabicPeriod"/>
            </a:pPr>
            <a:r>
              <a:rPr lang="ru-RU" sz="2400" dirty="0" smtClean="0"/>
              <a:t>Определение </a:t>
            </a:r>
            <a:r>
              <a:rPr lang="ru-RU" sz="2400" dirty="0"/>
              <a:t>момента вывода </a:t>
            </a:r>
            <a:r>
              <a:rPr lang="ru-RU" sz="2400" dirty="0" smtClean="0"/>
              <a:t>модели предприятия из эксплуатации, фиксация конечного </a:t>
            </a:r>
            <a:r>
              <a:rPr lang="ru-RU" sz="2400" dirty="0"/>
              <a:t>состояния </a:t>
            </a:r>
            <a:r>
              <a:rPr lang="ru-RU" sz="2400" dirty="0" smtClean="0"/>
              <a:t>компонентов домена, а также определение </a:t>
            </a:r>
            <a:r>
              <a:rPr lang="ru-RU" sz="2400" dirty="0"/>
              <a:t>процессов, </a:t>
            </a:r>
            <a:r>
              <a:rPr lang="ru-RU" sz="2400" dirty="0" smtClean="0"/>
              <a:t>обеспечивающих вывод модели из </a:t>
            </a:r>
            <a:r>
              <a:rPr lang="ru-RU" sz="2400" dirty="0"/>
              <a:t>эксплуатации.</a:t>
            </a:r>
          </a:p>
          <a:p>
            <a:endParaRPr lang="ru-RU" sz="2400" dirty="0" smtClean="0"/>
          </a:p>
          <a:p>
            <a:endParaRPr lang="ru-RU" sz="2400" dirty="0" smtClean="0"/>
          </a:p>
          <a:p>
            <a:pPr marL="0" indent="0">
              <a:buNone/>
            </a:pPr>
            <a:endParaRPr lang="ru-RU" sz="2400" dirty="0"/>
          </a:p>
          <a:p>
            <a:endParaRPr lang="ru-RU" sz="2400" dirty="0"/>
          </a:p>
          <a:p>
            <a:pPr marL="0" indent="0">
              <a:buNone/>
            </a:pPr>
            <a:endParaRPr lang="ru-RU" sz="2400" dirty="0"/>
          </a:p>
          <a:p>
            <a:pPr marL="0" indent="0">
              <a:buNone/>
            </a:pPr>
            <a:endParaRPr lang="ru-RU" sz="2400" dirty="0" smtClean="0"/>
          </a:p>
        </p:txBody>
      </p:sp>
    </p:spTree>
    <p:extLst>
      <p:ext uri="{BB962C8B-B14F-4D97-AF65-F5344CB8AC3E}">
        <p14:creationId xmlns:p14="http://schemas.microsoft.com/office/powerpoint/2010/main" val="3384089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73261"/>
          </a:xfrm>
        </p:spPr>
        <p:txBody>
          <a:bodyPr>
            <a:normAutofit/>
          </a:bodyPr>
          <a:lstStyle/>
          <a:p>
            <a:pPr algn="ctr"/>
            <a:r>
              <a:rPr lang="ru-RU" sz="3600" b="1" dirty="0" smtClean="0"/>
              <a:t>Представления модели предприятия</a:t>
            </a:r>
            <a:endParaRPr lang="ru-RU" sz="3600" b="1" dirty="0"/>
          </a:p>
        </p:txBody>
      </p:sp>
      <p:sp>
        <p:nvSpPr>
          <p:cNvPr id="3" name="Объект 2"/>
          <p:cNvSpPr>
            <a:spLocks noGrp="1"/>
          </p:cNvSpPr>
          <p:nvPr>
            <p:ph idx="1"/>
          </p:nvPr>
        </p:nvSpPr>
        <p:spPr>
          <a:xfrm>
            <a:off x="0" y="1038386"/>
            <a:ext cx="11947161" cy="5819614"/>
          </a:xfrm>
        </p:spPr>
        <p:txBody>
          <a:bodyPr>
            <a:normAutofit/>
          </a:bodyPr>
          <a:lstStyle/>
          <a:p>
            <a:pPr marL="0" lvl="0" indent="0">
              <a:buNone/>
            </a:pPr>
            <a:r>
              <a:rPr lang="ru-RU" sz="2400" dirty="0" smtClean="0">
                <a:latin typeface="Times New Roman" panose="02020603050405020304" pitchFamily="18" charset="0"/>
                <a:cs typeface="Times New Roman" panose="02020603050405020304" pitchFamily="18" charset="0"/>
              </a:rPr>
              <a:t>Согласно ГОСТ Р ИСО 15507, модель предприятия имеет несколь</a:t>
            </a:r>
            <a:r>
              <a:rPr lang="ru-RU" sz="2400" dirty="0" smtClean="0">
                <a:latin typeface="Times New Roman" panose="02020603050405020304" pitchFamily="18" charset="0"/>
                <a:cs typeface="Times New Roman" panose="02020603050405020304" pitchFamily="18" charset="0"/>
              </a:rPr>
              <a:t>ко представлений:</a:t>
            </a:r>
            <a:endParaRPr lang="ru-RU" sz="2400" dirty="0" smtClean="0">
              <a:latin typeface="Times New Roman" panose="02020603050405020304" pitchFamily="18" charset="0"/>
              <a:cs typeface="Times New Roman" panose="02020603050405020304" pitchFamily="18" charset="0"/>
            </a:endParaRPr>
          </a:p>
          <a:p>
            <a:pPr lvl="0"/>
            <a:r>
              <a:rPr lang="ru-RU" sz="2400" b="1" dirty="0" smtClean="0">
                <a:latin typeface="Times New Roman" panose="02020603050405020304" pitchFamily="18" charset="0"/>
                <a:cs typeface="Times New Roman" panose="02020603050405020304" pitchFamily="18" charset="0"/>
              </a:rPr>
              <a:t>Функциональное – </a:t>
            </a:r>
            <a:r>
              <a:rPr lang="ru-RU" sz="2400" dirty="0" smtClean="0">
                <a:latin typeface="Times New Roman" panose="02020603050405020304" pitchFamily="18" charset="0"/>
                <a:cs typeface="Times New Roman" panose="02020603050405020304" pitchFamily="18" charset="0"/>
              </a:rPr>
              <a:t>для</a:t>
            </a:r>
            <a:r>
              <a:rPr lang="ru-RU" sz="2400" b="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моделирования</a:t>
            </a:r>
            <a:r>
              <a:rPr lang="ru-RU" sz="2400" b="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деятельности</a:t>
            </a:r>
            <a:r>
              <a:rPr lang="ru-RU" sz="2400" b="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бизнес-процессов, функций системы управления), целей, показателей оценки достижения целей (производительности, эффективности) и т.п. Соответствует поведенческим моделям.</a:t>
            </a:r>
          </a:p>
          <a:p>
            <a:pPr lvl="0"/>
            <a:r>
              <a:rPr lang="ru-RU" sz="2400" b="1" dirty="0" smtClean="0">
                <a:latin typeface="Times New Roman" panose="02020603050405020304" pitchFamily="18" charset="0"/>
                <a:cs typeface="Times New Roman" panose="02020603050405020304" pitchFamily="18" charset="0"/>
              </a:rPr>
              <a:t>Информационное</a:t>
            </a:r>
            <a:r>
              <a:rPr lang="ru-RU"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для</a:t>
            </a:r>
            <a:r>
              <a:rPr lang="ru-RU" sz="2400" b="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моделирование</a:t>
            </a:r>
            <a:r>
              <a:rPr lang="ru-RU" sz="2400" b="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информационного </a:t>
            </a:r>
            <a:r>
              <a:rPr lang="ru-RU" sz="2400" dirty="0" smtClean="0">
                <a:latin typeface="Times New Roman" panose="02020603050405020304" pitchFamily="18" charset="0"/>
                <a:cs typeface="Times New Roman" panose="02020603050405020304" pitchFamily="18" charset="0"/>
              </a:rPr>
              <a:t>контента </a:t>
            </a:r>
            <a:r>
              <a:rPr lang="ru-RU" sz="2400" dirty="0" smtClean="0">
                <a:latin typeface="Times New Roman" panose="02020603050405020304" pitchFamily="18" charset="0"/>
                <a:cs typeface="Times New Roman" panose="02020603050405020304" pitchFamily="18" charset="0"/>
              </a:rPr>
              <a:t>системы </a:t>
            </a:r>
            <a:r>
              <a:rPr lang="ru-RU" sz="2400" dirty="0" smtClean="0">
                <a:latin typeface="Times New Roman" panose="02020603050405020304" pitchFamily="18" charset="0"/>
                <a:cs typeface="Times New Roman" panose="02020603050405020304" pitchFamily="18" charset="0"/>
              </a:rPr>
              <a:t>управления </a:t>
            </a:r>
            <a:r>
              <a:rPr lang="ru-RU" sz="2400" dirty="0" smtClean="0">
                <a:latin typeface="Times New Roman" panose="02020603050405020304" pitchFamily="18" charset="0"/>
                <a:cs typeface="Times New Roman" panose="02020603050405020304" pitchFamily="18" charset="0"/>
              </a:rPr>
              <a:t>предприятием (системы </a:t>
            </a:r>
            <a:r>
              <a:rPr lang="ru-RU" sz="2400" dirty="0" smtClean="0">
                <a:latin typeface="Times New Roman" panose="02020603050405020304" pitchFamily="18" charset="0"/>
                <a:cs typeface="Times New Roman" panose="02020603050405020304" pitchFamily="18" charset="0"/>
              </a:rPr>
              <a:t>документации, системы классификации и кодирования, </a:t>
            </a:r>
            <a:r>
              <a:rPr lang="ru-RU" sz="2400" dirty="0" smtClean="0">
                <a:latin typeface="Times New Roman" panose="02020603050405020304" pitchFamily="18" charset="0"/>
                <a:cs typeface="Times New Roman" panose="02020603050405020304" pitchFamily="18" charset="0"/>
              </a:rPr>
              <a:t>структуры данных в виде файловых массивов, баз </a:t>
            </a:r>
            <a:r>
              <a:rPr lang="ru-RU" sz="2400" dirty="0" smtClean="0">
                <a:latin typeface="Times New Roman" panose="02020603050405020304" pitchFamily="18" charset="0"/>
                <a:cs typeface="Times New Roman" panose="02020603050405020304" pitchFamily="18" charset="0"/>
              </a:rPr>
              <a:t>данных, </a:t>
            </a:r>
            <a:r>
              <a:rPr lang="ru-RU" sz="2400" dirty="0" smtClean="0">
                <a:latin typeface="Times New Roman" panose="02020603050405020304" pitchFamily="18" charset="0"/>
                <a:cs typeface="Times New Roman" panose="02020603050405020304" pitchFamily="18" charset="0"/>
              </a:rPr>
              <a:t>хранилищ </a:t>
            </a:r>
            <a:r>
              <a:rPr lang="ru-RU" sz="2400" dirty="0" smtClean="0">
                <a:latin typeface="Times New Roman" panose="02020603050405020304" pitchFamily="18" charset="0"/>
                <a:cs typeface="Times New Roman" panose="02020603050405020304" pitchFamily="18" charset="0"/>
              </a:rPr>
              <a:t>данных, </a:t>
            </a:r>
            <a:r>
              <a:rPr lang="ru-RU" sz="2400" dirty="0" smtClean="0">
                <a:latin typeface="Times New Roman" panose="02020603050405020304" pitchFamily="18" charset="0"/>
                <a:cs typeface="Times New Roman" panose="02020603050405020304" pitchFamily="18" charset="0"/>
              </a:rPr>
              <a:t>веб-представительств), моделирования </a:t>
            </a:r>
            <a:r>
              <a:rPr lang="ru-RU" sz="2400" dirty="0" smtClean="0">
                <a:latin typeface="Times New Roman" panose="02020603050405020304" pitchFamily="18" charset="0"/>
                <a:cs typeface="Times New Roman" panose="02020603050405020304" pitchFamily="18" charset="0"/>
              </a:rPr>
              <a:t>информационных потоков для </a:t>
            </a:r>
            <a:r>
              <a:rPr lang="ru-RU" sz="2400" dirty="0" smtClean="0">
                <a:latin typeface="Times New Roman" panose="02020603050405020304" pitchFamily="18" charset="0"/>
                <a:cs typeface="Times New Roman" panose="02020603050405020304" pitchFamily="18" charset="0"/>
              </a:rPr>
              <a:t>поддержки бизнес-функций </a:t>
            </a:r>
            <a:r>
              <a:rPr lang="ru-RU" sz="2400" dirty="0" smtClean="0">
                <a:latin typeface="Times New Roman" panose="02020603050405020304" pitchFamily="18" charset="0"/>
                <a:cs typeface="Times New Roman" panose="02020603050405020304" pitchFamily="18" charset="0"/>
              </a:rPr>
              <a:t>и бизнес-процессов.</a:t>
            </a:r>
            <a:endParaRPr lang="ru-RU" sz="2400" dirty="0">
              <a:latin typeface="Times New Roman" panose="02020603050405020304" pitchFamily="18" charset="0"/>
              <a:cs typeface="Times New Roman" panose="02020603050405020304" pitchFamily="18" charset="0"/>
            </a:endParaRPr>
          </a:p>
          <a:p>
            <a:pPr lvl="0"/>
            <a:r>
              <a:rPr lang="ru-RU" sz="2400" b="1" dirty="0">
                <a:latin typeface="Times New Roman" panose="02020603050405020304" pitchFamily="18" charset="0"/>
                <a:cs typeface="Times New Roman" panose="02020603050405020304" pitchFamily="18" charset="0"/>
              </a:rPr>
              <a:t>Организационное </a:t>
            </a:r>
            <a:r>
              <a:rPr lang="ru-RU" sz="2400" dirty="0" smtClean="0">
                <a:latin typeface="Times New Roman" panose="02020603050405020304" pitchFamily="18" charset="0"/>
                <a:cs typeface="Times New Roman" panose="02020603050405020304" pitchFamily="18" charset="0"/>
              </a:rPr>
              <a:t>– для моделирования </a:t>
            </a:r>
            <a:r>
              <a:rPr lang="ru-RU" sz="2400" dirty="0" smtClean="0">
                <a:latin typeface="Times New Roman" panose="02020603050405020304" pitchFamily="18" charset="0"/>
                <a:cs typeface="Times New Roman" panose="02020603050405020304" pitchFamily="18" charset="0"/>
              </a:rPr>
              <a:t>организационной структуры предприятия (</a:t>
            </a:r>
            <a:r>
              <a:rPr lang="ru-RU" sz="2400" dirty="0" smtClean="0">
                <a:latin typeface="Times New Roman" panose="02020603050405020304" pitchFamily="18" charset="0"/>
                <a:cs typeface="Times New Roman" panose="02020603050405020304" pitchFamily="18" charset="0"/>
              </a:rPr>
              <a:t>состава </a:t>
            </a:r>
            <a:r>
              <a:rPr lang="ru-RU" sz="2400" dirty="0" smtClean="0">
                <a:latin typeface="Times New Roman" panose="02020603050405020304" pitchFamily="18" charset="0"/>
                <a:cs typeface="Times New Roman" panose="02020603050405020304" pitchFamily="18" charset="0"/>
              </a:rPr>
              <a:t>и подчиненность структурных  </a:t>
            </a:r>
            <a:r>
              <a:rPr lang="ru-RU" sz="2400" dirty="0" smtClean="0">
                <a:latin typeface="Times New Roman" panose="02020603050405020304" pitchFamily="18" charset="0"/>
                <a:cs typeface="Times New Roman" panose="02020603050405020304" pitchFamily="18" charset="0"/>
              </a:rPr>
              <a:t>подразделений, </a:t>
            </a:r>
            <a:r>
              <a:rPr lang="ru-RU" sz="2400" dirty="0" smtClean="0">
                <a:latin typeface="Times New Roman" panose="02020603050405020304" pitchFamily="18" charset="0"/>
                <a:cs typeface="Times New Roman" panose="02020603050405020304" pitchFamily="18" charset="0"/>
              </a:rPr>
              <a:t>ролей </a:t>
            </a:r>
            <a:r>
              <a:rPr lang="ru-RU" sz="2400" dirty="0" smtClean="0">
                <a:latin typeface="Times New Roman" panose="02020603050405020304" pitchFamily="18" charset="0"/>
                <a:cs typeface="Times New Roman" panose="02020603050405020304" pitchFamily="18" charset="0"/>
              </a:rPr>
              <a:t>- ответственности </a:t>
            </a:r>
            <a:r>
              <a:rPr lang="ru-RU" sz="2400" dirty="0" smtClean="0">
                <a:latin typeface="Times New Roman" panose="02020603050405020304" pitchFamily="18" charset="0"/>
                <a:cs typeface="Times New Roman" panose="02020603050405020304" pitchFamily="18" charset="0"/>
              </a:rPr>
              <a:t>и прав сотрудников, </a:t>
            </a:r>
            <a:r>
              <a:rPr lang="ru-RU" sz="2400" dirty="0" smtClean="0">
                <a:latin typeface="Times New Roman" panose="02020603050405020304" pitchFamily="18" charset="0"/>
                <a:cs typeface="Times New Roman" panose="02020603050405020304" pitchFamily="18" charset="0"/>
              </a:rPr>
              <a:t>их </a:t>
            </a:r>
            <a:r>
              <a:rPr lang="ru-RU" sz="2400" dirty="0" smtClean="0">
                <a:latin typeface="Times New Roman" panose="02020603050405020304" pitchFamily="18" charset="0"/>
                <a:cs typeface="Times New Roman" panose="02020603050405020304" pitchFamily="18" charset="0"/>
              </a:rPr>
              <a:t>компетентности).</a:t>
            </a:r>
            <a:endParaRPr lang="ru-RU" sz="2400" dirty="0">
              <a:latin typeface="Times New Roman" panose="02020603050405020304" pitchFamily="18" charset="0"/>
              <a:cs typeface="Times New Roman" panose="02020603050405020304" pitchFamily="18" charset="0"/>
            </a:endParaRPr>
          </a:p>
          <a:p>
            <a:pPr lvl="0"/>
            <a:r>
              <a:rPr lang="ru-RU" sz="2400" b="1" dirty="0">
                <a:latin typeface="Times New Roman" panose="02020603050405020304" pitchFamily="18" charset="0"/>
                <a:cs typeface="Times New Roman" panose="02020603050405020304" pitchFamily="18" charset="0"/>
              </a:rPr>
              <a:t>Ресурсное</a:t>
            </a:r>
            <a:r>
              <a:rPr lang="ru-RU" sz="2400"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для</a:t>
            </a:r>
            <a:r>
              <a:rPr lang="ru-RU" sz="2400" b="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моделирования </a:t>
            </a:r>
            <a:r>
              <a:rPr lang="ru-RU" sz="2400" dirty="0" smtClean="0">
                <a:latin typeface="Times New Roman" panose="02020603050405020304" pitchFamily="18" charset="0"/>
                <a:cs typeface="Times New Roman" panose="02020603050405020304" pitchFamily="18" charset="0"/>
              </a:rPr>
              <a:t>состава, потребления трудовых и материальных ресурсов в процессе деятельности предприятия. </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9440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73261"/>
          </a:xfrm>
        </p:spPr>
        <p:txBody>
          <a:bodyPr>
            <a:normAutofit/>
          </a:bodyPr>
          <a:lstStyle/>
          <a:p>
            <a:pPr algn="ctr"/>
            <a:r>
              <a:rPr lang="ru-RU" sz="3600" b="1" dirty="0" smtClean="0"/>
              <a:t>Представления модели предприятия</a:t>
            </a:r>
            <a:endParaRPr lang="ru-RU" sz="3600" b="1" dirty="0"/>
          </a:p>
        </p:txBody>
      </p:sp>
      <p:sp>
        <p:nvSpPr>
          <p:cNvPr id="3" name="Объект 2"/>
          <p:cNvSpPr>
            <a:spLocks noGrp="1"/>
          </p:cNvSpPr>
          <p:nvPr>
            <p:ph idx="1"/>
          </p:nvPr>
        </p:nvSpPr>
        <p:spPr>
          <a:xfrm>
            <a:off x="993183" y="1038386"/>
            <a:ext cx="10953978" cy="5819614"/>
          </a:xfrm>
        </p:spPr>
        <p:txBody>
          <a:bodyPr>
            <a:normAutofit/>
          </a:bodyPr>
          <a:lstStyle/>
          <a:p>
            <a:pPr marL="0" indent="0" algn="just">
              <a:buNone/>
            </a:pPr>
            <a:r>
              <a:rPr lang="ru-RU" sz="2400" dirty="0" smtClean="0"/>
              <a:t>Модели предприятия отличаются уровнем </a:t>
            </a:r>
            <a:r>
              <a:rPr lang="ru-RU" sz="2400" i="1" dirty="0" smtClean="0"/>
              <a:t>обобщения/специализации</a:t>
            </a:r>
            <a:r>
              <a:rPr lang="ru-RU" sz="2400" dirty="0" smtClean="0"/>
              <a:t>:</a:t>
            </a:r>
            <a:r>
              <a:rPr lang="ru-RU" sz="2400" b="1" u="sng" dirty="0" smtClean="0"/>
              <a:t> обобщенная, частная, обособленная модель. </a:t>
            </a:r>
            <a:r>
              <a:rPr lang="ru-RU" sz="2400" dirty="0" smtClean="0"/>
              <a:t>Концепция </a:t>
            </a:r>
            <a:r>
              <a:rPr lang="ru-RU" sz="2400" dirty="0"/>
              <a:t>общности распространяется на все фазы </a:t>
            </a:r>
            <a:r>
              <a:rPr lang="ru-RU" sz="2400" dirty="0" smtClean="0"/>
              <a:t>и </a:t>
            </a:r>
            <a:r>
              <a:rPr lang="ru-RU" sz="2400" dirty="0"/>
              <a:t>на все представления модели предприятия</a:t>
            </a:r>
            <a:r>
              <a:rPr lang="ru-RU" sz="2400" dirty="0" smtClean="0"/>
              <a:t>.</a:t>
            </a:r>
            <a:endParaRPr lang="ru-RU" sz="2400" dirty="0"/>
          </a:p>
          <a:p>
            <a:pPr marL="0" indent="0">
              <a:buNone/>
            </a:pPr>
            <a:r>
              <a:rPr lang="ru-RU" sz="2400" dirty="0" smtClean="0"/>
              <a:t>Согласно </a:t>
            </a:r>
            <a:r>
              <a:rPr lang="ru-RU" sz="2400" b="1" dirty="0" smtClean="0"/>
              <a:t>ГОСТ </a:t>
            </a:r>
            <a:r>
              <a:rPr lang="ru-RU" sz="2400" b="1" dirty="0"/>
              <a:t>Р ИСО 14258-2008 </a:t>
            </a:r>
            <a:r>
              <a:rPr lang="ru-RU" sz="2400" dirty="0"/>
              <a:t>«Промышленные автоматизированные системы. Концепции и правила для моделей предприятия</a:t>
            </a:r>
            <a:r>
              <a:rPr lang="ru-RU" sz="2400" dirty="0" smtClean="0"/>
              <a:t>» классифицируют модели предприятия на:</a:t>
            </a:r>
          </a:p>
          <a:p>
            <a:r>
              <a:rPr lang="ru-RU" sz="2400" i="1" dirty="0"/>
              <a:t>и</a:t>
            </a:r>
            <a:r>
              <a:rPr lang="ru-RU" sz="2400" i="1" dirty="0" smtClean="0"/>
              <a:t>нтегрированные , </a:t>
            </a:r>
          </a:p>
          <a:p>
            <a:r>
              <a:rPr lang="ru-RU" sz="2400" i="1" dirty="0"/>
              <a:t>у</a:t>
            </a:r>
            <a:r>
              <a:rPr lang="ru-RU" sz="2400" i="1" dirty="0" smtClean="0"/>
              <a:t>нифицированные,</a:t>
            </a:r>
          </a:p>
          <a:p>
            <a:r>
              <a:rPr lang="ru-RU" sz="2400" i="1" dirty="0"/>
              <a:t>о</a:t>
            </a:r>
            <a:r>
              <a:rPr lang="ru-RU" sz="2400" i="1" dirty="0" smtClean="0"/>
              <a:t>бъединенные (федеративные).</a:t>
            </a:r>
            <a:r>
              <a:rPr lang="ru-RU" sz="2400" dirty="0" smtClean="0"/>
              <a:t> </a:t>
            </a:r>
          </a:p>
          <a:p>
            <a:pPr marL="0" indent="0">
              <a:buNone/>
            </a:pPr>
            <a:r>
              <a:rPr lang="ru-RU" sz="2400" dirty="0" smtClean="0"/>
              <a:t>Для </a:t>
            </a:r>
            <a:r>
              <a:rPr lang="ru-RU" sz="2400" dirty="0"/>
              <a:t>взаимодействия моделей осуществляется их приведение к эталонной </a:t>
            </a:r>
            <a:r>
              <a:rPr lang="ru-RU" sz="2400" dirty="0" smtClean="0"/>
              <a:t>или </a:t>
            </a:r>
            <a:r>
              <a:rPr lang="ru-RU" sz="2400" dirty="0"/>
              <a:t>унифицированной форме </a:t>
            </a:r>
            <a:r>
              <a:rPr lang="ru-RU" sz="2400" dirty="0" smtClean="0"/>
              <a:t>либо выполняется их объединение, таким образом, обеспечивается </a:t>
            </a:r>
            <a:r>
              <a:rPr lang="ru-RU" sz="2400" dirty="0" err="1" smtClean="0"/>
              <a:t>интероперабельность</a:t>
            </a:r>
            <a:r>
              <a:rPr lang="ru-RU" sz="2400" dirty="0" smtClean="0"/>
              <a:t> моделей.</a:t>
            </a:r>
          </a:p>
          <a:p>
            <a:pPr marL="0" indent="0" algn="ctr">
              <a:buNone/>
            </a:pPr>
            <a:r>
              <a:rPr lang="ru-RU" sz="2400" b="1" dirty="0" smtClean="0"/>
              <a:t>Для целей автоматизации управления предприятием используется АРХИТЕКТУРНЫЙ ПОДХОД к ИС и ИТ, создаются </a:t>
            </a:r>
            <a:r>
              <a:rPr lang="ru-RU" sz="2400" b="1" i="1" dirty="0" smtClean="0"/>
              <a:t>архитектурные модели</a:t>
            </a:r>
            <a:r>
              <a:rPr lang="ru-RU" sz="2400" b="1" dirty="0" smtClean="0"/>
              <a:t>.</a:t>
            </a:r>
            <a:endParaRPr lang="ru-RU" sz="2400" b="1" dirty="0"/>
          </a:p>
        </p:txBody>
      </p:sp>
    </p:spTree>
    <p:extLst>
      <p:ext uri="{BB962C8B-B14F-4D97-AF65-F5344CB8AC3E}">
        <p14:creationId xmlns:p14="http://schemas.microsoft.com/office/powerpoint/2010/main" val="4115559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56510"/>
          </a:xfrm>
        </p:spPr>
        <p:txBody>
          <a:bodyPr>
            <a:normAutofit fontScale="90000"/>
          </a:bodyPr>
          <a:lstStyle/>
          <a:p>
            <a:pPr algn="ctr"/>
            <a:r>
              <a:rPr lang="ru-RU" sz="3200" b="1" dirty="0" smtClean="0"/>
              <a:t>Архитектура предприятия </a:t>
            </a:r>
            <a:r>
              <a:rPr lang="en-US" sz="3200" b="1" dirty="0" smtClean="0"/>
              <a:t>- Enterprise Architecture</a:t>
            </a:r>
            <a:endParaRPr lang="ru-RU" sz="3200" b="1" dirty="0"/>
          </a:p>
        </p:txBody>
      </p:sp>
      <p:sp>
        <p:nvSpPr>
          <p:cNvPr id="3" name="Объект 2"/>
          <p:cNvSpPr>
            <a:spLocks noGrp="1"/>
          </p:cNvSpPr>
          <p:nvPr>
            <p:ph idx="1"/>
          </p:nvPr>
        </p:nvSpPr>
        <p:spPr>
          <a:xfrm>
            <a:off x="237067" y="980661"/>
            <a:ext cx="11785600" cy="5196302"/>
          </a:xfrm>
        </p:spPr>
        <p:txBody>
          <a:bodyPr>
            <a:noAutofit/>
          </a:bodyPr>
          <a:lstStyle/>
          <a:p>
            <a:pPr marL="0" indent="0">
              <a:buNone/>
            </a:pPr>
            <a:r>
              <a:rPr lang="ru-RU" sz="2400" dirty="0">
                <a:latin typeface="Times New Roman" panose="02020603050405020304" pitchFamily="18" charset="0"/>
                <a:cs typeface="Times New Roman" panose="02020603050405020304" pitchFamily="18" charset="0"/>
              </a:rPr>
              <a:t>Термин «архитектура предприятия» </a:t>
            </a:r>
            <a:r>
              <a:rPr lang="ru-RU" sz="2400" dirty="0" err="1" smtClean="0">
                <a:latin typeface="Times New Roman" panose="02020603050405020304" pitchFamily="18" charset="0"/>
                <a:cs typeface="Times New Roman" panose="02020603050405020304" pitchFamily="18" charset="0"/>
              </a:rPr>
              <a:t>Enterprise</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Architecture</a:t>
            </a:r>
            <a:r>
              <a:rPr lang="ru-RU" sz="2400" dirty="0">
                <a:latin typeface="Times New Roman" panose="02020603050405020304" pitchFamily="18" charset="0"/>
                <a:cs typeface="Times New Roman" panose="02020603050405020304" pitchFamily="18" charset="0"/>
              </a:rPr>
              <a:t> (EA) </a:t>
            </a:r>
            <a:r>
              <a:rPr lang="ru-RU" sz="2400" dirty="0" smtClean="0">
                <a:latin typeface="Times New Roman" panose="02020603050405020304" pitchFamily="18" charset="0"/>
                <a:cs typeface="Times New Roman" panose="02020603050405020304" pitchFamily="18" charset="0"/>
              </a:rPr>
              <a:t>впервые был введен в стандартах</a:t>
            </a:r>
            <a:r>
              <a:rPr lang="ru-RU"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ISO</a:t>
            </a:r>
            <a:r>
              <a:rPr lang="ru-RU"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IEC</a:t>
            </a:r>
            <a:r>
              <a:rPr lang="ru-RU"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IEEE</a:t>
            </a:r>
            <a:r>
              <a:rPr lang="ru-RU" sz="2400" b="1" dirty="0">
                <a:latin typeface="Times New Roman" panose="02020603050405020304" pitchFamily="18" charset="0"/>
                <a:cs typeface="Times New Roman" panose="02020603050405020304" pitchFamily="18" charset="0"/>
              </a:rPr>
              <a:t> 42010:2011 </a:t>
            </a:r>
            <a:r>
              <a:rPr lang="ru-RU"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Systems and software engineering</a:t>
            </a:r>
            <a:r>
              <a:rPr lang="ru-RU" sz="2400"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Architecture description</a:t>
            </a:r>
            <a:r>
              <a:rPr lang="ru-RU" sz="2400" dirty="0" smtClean="0">
                <a:latin typeface="Times New Roman" panose="02020603050405020304" pitchFamily="18" charset="0"/>
                <a:cs typeface="Times New Roman" panose="02020603050405020304" pitchFamily="18" charset="0"/>
              </a:rPr>
              <a:t>» и </a:t>
            </a:r>
            <a:r>
              <a:rPr lang="en-US" sz="2400" dirty="0" smtClean="0"/>
              <a:t>IEEE </a:t>
            </a:r>
            <a:r>
              <a:rPr lang="ru-RU" sz="2400" dirty="0" smtClean="0"/>
              <a:t>1471 «</a:t>
            </a:r>
            <a:r>
              <a:rPr lang="en-US" sz="2400" dirty="0" smtClean="0"/>
              <a:t>Recommended </a:t>
            </a:r>
            <a:r>
              <a:rPr lang="en-US" sz="2400" dirty="0" smtClean="0"/>
              <a:t>Practice for Architectural Description of Software-Intensive </a:t>
            </a:r>
            <a:r>
              <a:rPr lang="en-US" sz="2400" dirty="0" smtClean="0"/>
              <a:t>Systems</a:t>
            </a:r>
            <a:r>
              <a:rPr lang="ru-RU" sz="2400" dirty="0" smtClean="0"/>
              <a:t>» </a:t>
            </a:r>
            <a:r>
              <a:rPr lang="ru-RU" sz="2400" dirty="0" smtClean="0"/>
              <a:t>– </a:t>
            </a:r>
            <a:endParaRPr lang="ru-RU" sz="2400" dirty="0" smtClean="0"/>
          </a:p>
          <a:p>
            <a:pPr marL="0" indent="0">
              <a:buNone/>
            </a:pPr>
            <a:r>
              <a:rPr lang="ru-RU" sz="2400" dirty="0" smtClean="0"/>
              <a:t>«</a:t>
            </a:r>
            <a:r>
              <a:rPr lang="ru-RU" sz="2400" dirty="0" smtClean="0">
                <a:latin typeface="Times New Roman" panose="02020603050405020304" pitchFamily="18" charset="0"/>
                <a:cs typeface="Times New Roman" panose="02020603050405020304" pitchFamily="18" charset="0"/>
              </a:rPr>
              <a:t>фундаментальная организация системы, состоящей из компонентов, их отношений друг к другу и окружающей среде, а также принципов, определяющих проектирование и развитие системы». </a:t>
            </a:r>
          </a:p>
          <a:p>
            <a:pPr marL="0" indent="0">
              <a:buNone/>
            </a:pPr>
            <a:r>
              <a:rPr lang="ru-RU" sz="2400" b="1" dirty="0" smtClean="0">
                <a:latin typeface="Times New Roman" panose="02020603050405020304" pitchFamily="18" charset="0"/>
                <a:cs typeface="Times New Roman" panose="02020603050405020304" pitchFamily="18" charset="0"/>
              </a:rPr>
              <a:t>ГОСТ Р ИСО 57100</a:t>
            </a:r>
            <a:r>
              <a:rPr lang="ru-RU" sz="2400" dirty="0" smtClean="0">
                <a:latin typeface="Times New Roman" panose="02020603050405020304" pitchFamily="18" charset="0"/>
                <a:cs typeface="Times New Roman" panose="02020603050405020304" pitchFamily="18" charset="0"/>
              </a:rPr>
              <a:t> «Описание архитектуры» вводит следующие термины:</a:t>
            </a:r>
          </a:p>
          <a:p>
            <a:r>
              <a:rPr lang="ru-RU" sz="2400" b="1" i="1" dirty="0" smtClean="0"/>
              <a:t>процесс</a:t>
            </a:r>
            <a:r>
              <a:rPr lang="ru-RU" sz="2400" dirty="0" smtClean="0"/>
              <a:t> </a:t>
            </a:r>
            <a:r>
              <a:rPr lang="ru-RU" sz="2400" b="1" i="1" dirty="0" err="1" smtClean="0"/>
              <a:t>архитектуриэации</a:t>
            </a:r>
            <a:r>
              <a:rPr lang="ru-RU" sz="2400" dirty="0" smtClean="0"/>
              <a:t> (</a:t>
            </a:r>
            <a:r>
              <a:rPr lang="ru-RU" sz="2400" dirty="0" err="1" smtClean="0"/>
              <a:t>architecting</a:t>
            </a:r>
            <a:r>
              <a:rPr lang="ru-RU" sz="2400" dirty="0" smtClean="0"/>
              <a:t>): процесс понимания, определения, выражения, документирования, взаимодействия, соответствующей сертификации при реализации, сопровожде­нии и улучшении архитектуры в жизненном цикле системы в контексте организации (ГОСТ Р ИСО/МЭК 12207-2010, ГОСТ </a:t>
            </a:r>
            <a:r>
              <a:rPr lang="ru-RU" sz="2400" dirty="0"/>
              <a:t>Р 57193-2016</a:t>
            </a:r>
            <a:r>
              <a:rPr lang="ru-RU" sz="2400" dirty="0" smtClean="0"/>
              <a:t>];</a:t>
            </a:r>
          </a:p>
          <a:p>
            <a:r>
              <a:rPr lang="ru-RU" sz="2400" b="1" dirty="0" smtClean="0"/>
              <a:t>архитектура</a:t>
            </a:r>
            <a:r>
              <a:rPr lang="ru-RU" sz="2400" dirty="0" smtClean="0"/>
              <a:t> (системы) (</a:t>
            </a:r>
            <a:r>
              <a:rPr lang="ru-RU" sz="2400" dirty="0" err="1" smtClean="0"/>
              <a:t>architecture</a:t>
            </a:r>
            <a:r>
              <a:rPr lang="ru-RU" sz="2400" dirty="0" smtClean="0"/>
              <a:t>): основные понятия или свойства системы в окружающей среде, воплощенной в ее элементах, отношениях и конкретных принципах ее проекта и развития</a:t>
            </a:r>
            <a:r>
              <a:rPr lang="ru-RU" sz="2400" dirty="0" smtClean="0"/>
              <a:t>;</a:t>
            </a:r>
            <a:endParaRPr lang="ru-RU" sz="2400" dirty="0" smtClean="0"/>
          </a:p>
        </p:txBody>
      </p:sp>
    </p:spTree>
    <p:extLst>
      <p:ext uri="{BB962C8B-B14F-4D97-AF65-F5344CB8AC3E}">
        <p14:creationId xmlns:p14="http://schemas.microsoft.com/office/powerpoint/2010/main" val="34760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56510"/>
          </a:xfrm>
        </p:spPr>
        <p:txBody>
          <a:bodyPr>
            <a:normAutofit fontScale="90000"/>
          </a:bodyPr>
          <a:lstStyle/>
          <a:p>
            <a:pPr algn="ctr"/>
            <a:r>
              <a:rPr lang="ru-RU" sz="3200" b="1" dirty="0" smtClean="0"/>
              <a:t>Архитектура предприятия </a:t>
            </a:r>
            <a:r>
              <a:rPr lang="en-US" sz="3200" b="1" dirty="0" smtClean="0"/>
              <a:t>- Enterprise Architecture</a:t>
            </a:r>
            <a:endParaRPr lang="ru-RU" sz="3200" b="1" dirty="0"/>
          </a:p>
        </p:txBody>
      </p:sp>
      <p:sp>
        <p:nvSpPr>
          <p:cNvPr id="3" name="Объект 2"/>
          <p:cNvSpPr>
            <a:spLocks noGrp="1"/>
          </p:cNvSpPr>
          <p:nvPr>
            <p:ph idx="1"/>
          </p:nvPr>
        </p:nvSpPr>
        <p:spPr>
          <a:xfrm>
            <a:off x="944217" y="1099930"/>
            <a:ext cx="10717697" cy="5196302"/>
          </a:xfrm>
        </p:spPr>
        <p:txBody>
          <a:bodyPr>
            <a:noAutofit/>
          </a:bodyPr>
          <a:lstStyle/>
          <a:p>
            <a:pPr>
              <a:spcBef>
                <a:spcPts val="0"/>
              </a:spcBef>
            </a:pPr>
            <a:r>
              <a:rPr lang="ru-RU" sz="2000" b="1" dirty="0" smtClean="0"/>
              <a:t>описание архитектуры </a:t>
            </a:r>
            <a:r>
              <a:rPr lang="ru-RU" sz="2000" dirty="0" smtClean="0"/>
              <a:t>(</a:t>
            </a:r>
            <a:r>
              <a:rPr lang="ru-RU" sz="2000" dirty="0" err="1" smtClean="0"/>
              <a:t>architecture</a:t>
            </a:r>
            <a:r>
              <a:rPr lang="ru-RU" sz="2000" dirty="0" smtClean="0"/>
              <a:t> </a:t>
            </a:r>
            <a:r>
              <a:rPr lang="ru-RU" sz="2000" dirty="0" err="1" smtClean="0"/>
              <a:t>description</a:t>
            </a:r>
            <a:r>
              <a:rPr lang="ru-RU" sz="2000" dirty="0" smtClean="0"/>
              <a:t>): рабочий продукт, используемый для выра­жения архитектуры;</a:t>
            </a:r>
          </a:p>
          <a:p>
            <a:pPr>
              <a:spcBef>
                <a:spcPts val="0"/>
              </a:spcBef>
            </a:pPr>
            <a:r>
              <a:rPr lang="ru-RU" sz="2000" b="1" dirty="0" smtClean="0"/>
              <a:t>структура архитектуры</a:t>
            </a:r>
            <a:r>
              <a:rPr lang="ru-RU" sz="2000" dirty="0" smtClean="0"/>
              <a:t> (</a:t>
            </a:r>
            <a:r>
              <a:rPr lang="ru-RU" sz="2000" dirty="0" err="1" smtClean="0"/>
              <a:t>architecture</a:t>
            </a:r>
            <a:r>
              <a:rPr lang="ru-RU" sz="2000" dirty="0" smtClean="0"/>
              <a:t> </a:t>
            </a:r>
            <a:r>
              <a:rPr lang="ru-RU" sz="2000" dirty="0" err="1" smtClean="0"/>
              <a:t>framework</a:t>
            </a:r>
            <a:r>
              <a:rPr lang="ru-RU" sz="2000" dirty="0" smtClean="0"/>
              <a:t>): условности, принципы и практики для описания архитектур, установленные в пределах заданной области применения и/или объединения заинтересованных сторон;</a:t>
            </a:r>
          </a:p>
          <a:p>
            <a:pPr>
              <a:spcBef>
                <a:spcPts val="0"/>
              </a:spcBef>
            </a:pPr>
            <a:r>
              <a:rPr lang="ru-RU" sz="2000" b="1" dirty="0" smtClean="0"/>
              <a:t>архитектурное представление</a:t>
            </a:r>
            <a:r>
              <a:rPr lang="ru-RU" sz="2000" dirty="0" smtClean="0"/>
              <a:t> (</a:t>
            </a:r>
            <a:r>
              <a:rPr lang="ru-RU" sz="2000" dirty="0" err="1" smtClean="0"/>
              <a:t>architecture</a:t>
            </a:r>
            <a:r>
              <a:rPr lang="ru-RU" sz="2000" dirty="0" smtClean="0"/>
              <a:t> </a:t>
            </a:r>
            <a:r>
              <a:rPr lang="ru-RU" sz="2000" dirty="0" err="1" smtClean="0"/>
              <a:t>view</a:t>
            </a:r>
            <a:r>
              <a:rPr lang="ru-RU" sz="2000" dirty="0" smtClean="0"/>
              <a:t>): рабочий продукт, выражающий архитек­туру некоторой системы с точки зрения определенных системных интересов. </a:t>
            </a:r>
          </a:p>
          <a:p>
            <a:pPr>
              <a:spcBef>
                <a:spcPts val="0"/>
              </a:spcBef>
            </a:pPr>
            <a:r>
              <a:rPr lang="ru-RU" sz="2000" b="1" dirty="0" smtClean="0"/>
              <a:t>точка зрения на архитектуру</a:t>
            </a:r>
            <a:r>
              <a:rPr lang="ru-RU" sz="2000" dirty="0" smtClean="0"/>
              <a:t> (</a:t>
            </a:r>
            <a:r>
              <a:rPr lang="ru-RU" sz="2000" dirty="0" err="1" smtClean="0"/>
              <a:t>architecture</a:t>
            </a:r>
            <a:r>
              <a:rPr lang="ru-RU" sz="2000" dirty="0" smtClean="0"/>
              <a:t> </a:t>
            </a:r>
            <a:r>
              <a:rPr lang="ru-RU" sz="2000" dirty="0" err="1" smtClean="0"/>
              <a:t>viewpoint</a:t>
            </a:r>
            <a:r>
              <a:rPr lang="ru-RU" sz="2000" dirty="0" smtClean="0"/>
              <a:t>): Рабочий продукт, устанавливающий условности конструирования, интерпретации и использования архитектурного представления для структуризации определенных системных интересов;</a:t>
            </a:r>
          </a:p>
          <a:p>
            <a:pPr>
              <a:spcBef>
                <a:spcPts val="0"/>
              </a:spcBef>
            </a:pPr>
            <a:r>
              <a:rPr lang="ru-RU" sz="2000" b="1" dirty="0" smtClean="0"/>
              <a:t>интерес (системы) </a:t>
            </a:r>
            <a:r>
              <a:rPr lang="ru-RU" sz="2000" dirty="0" smtClean="0"/>
              <a:t>(</a:t>
            </a:r>
            <a:r>
              <a:rPr lang="ru-RU" sz="2000" dirty="0" err="1" smtClean="0"/>
              <a:t>concern</a:t>
            </a:r>
            <a:r>
              <a:rPr lang="ru-RU" sz="2000" dirty="0" smtClean="0"/>
              <a:t>): польза или проблемы в системе, относящиеся к одной или нескольким заинтересованным сторонам;</a:t>
            </a:r>
          </a:p>
          <a:p>
            <a:pPr>
              <a:spcBef>
                <a:spcPts val="0"/>
              </a:spcBef>
            </a:pPr>
            <a:r>
              <a:rPr lang="ru-RU" sz="2000" b="1" dirty="0" smtClean="0"/>
              <a:t>окружающая среда </a:t>
            </a:r>
            <a:r>
              <a:rPr lang="ru-RU" sz="2000" dirty="0" smtClean="0"/>
              <a:t>(системы) (</a:t>
            </a:r>
            <a:r>
              <a:rPr lang="ru-RU" sz="2000" dirty="0" err="1" smtClean="0"/>
              <a:t>environment</a:t>
            </a:r>
            <a:r>
              <a:rPr lang="ru-RU" sz="2000" dirty="0" smtClean="0"/>
              <a:t>): контекст, определяющий параметры и обстоя­тельства всех воздействий на систему;</a:t>
            </a:r>
          </a:p>
          <a:p>
            <a:pPr>
              <a:spcBef>
                <a:spcPts val="0"/>
              </a:spcBef>
            </a:pPr>
            <a:r>
              <a:rPr lang="ru-RU" sz="2000" b="1" dirty="0" smtClean="0"/>
              <a:t>вид модели </a:t>
            </a:r>
            <a:r>
              <a:rPr lang="ru-RU" sz="2000" dirty="0" smtClean="0"/>
              <a:t>(</a:t>
            </a:r>
            <a:r>
              <a:rPr lang="ru-RU" sz="2000" dirty="0" err="1" smtClean="0"/>
              <a:t>model</a:t>
            </a:r>
            <a:r>
              <a:rPr lang="ru-RU" sz="2000" dirty="0" smtClean="0"/>
              <a:t> </a:t>
            </a:r>
            <a:r>
              <a:rPr lang="ru-RU" sz="2000" dirty="0" err="1" smtClean="0"/>
              <a:t>kind</a:t>
            </a:r>
            <a:r>
              <a:rPr lang="ru-RU" sz="2000" dirty="0" smtClean="0"/>
              <a:t>): условности для типа моделирования;</a:t>
            </a:r>
          </a:p>
          <a:p>
            <a:pPr>
              <a:spcBef>
                <a:spcPts val="0"/>
              </a:spcBef>
            </a:pPr>
            <a:r>
              <a:rPr lang="ru-RU" sz="2000" b="1" dirty="0" smtClean="0"/>
              <a:t>заинтересованная сторона</a:t>
            </a:r>
            <a:r>
              <a:rPr lang="ru-RU" sz="2000" dirty="0" smtClean="0"/>
              <a:t>, </a:t>
            </a:r>
            <a:r>
              <a:rPr lang="ru-RU" sz="2000" i="1" dirty="0" smtClean="0"/>
              <a:t>правообладатель</a:t>
            </a:r>
            <a:r>
              <a:rPr lang="ru-RU" sz="2000" dirty="0" smtClean="0"/>
              <a:t> (</a:t>
            </a:r>
            <a:r>
              <a:rPr lang="ru-RU" sz="2000" dirty="0" err="1" smtClean="0"/>
              <a:t>stakeholder</a:t>
            </a:r>
            <a:r>
              <a:rPr lang="ru-RU" sz="2000" dirty="0" smtClean="0"/>
              <a:t>): индивидуум, команда, орга­низация или их группы, имеющие интерес в системе.</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6945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t>ВОПРОСЫ</a:t>
            </a:r>
            <a:endParaRPr lang="ru-RU" sz="3600" b="1" dirty="0"/>
          </a:p>
        </p:txBody>
      </p:sp>
      <p:sp>
        <p:nvSpPr>
          <p:cNvPr id="3" name="Объект 2"/>
          <p:cNvSpPr>
            <a:spLocks noGrp="1"/>
          </p:cNvSpPr>
          <p:nvPr>
            <p:ph idx="1"/>
          </p:nvPr>
        </p:nvSpPr>
        <p:spPr>
          <a:xfrm>
            <a:off x="1066800" y="1831365"/>
            <a:ext cx="10316308" cy="4569434"/>
          </a:xfrm>
        </p:spPr>
        <p:txBody>
          <a:bodyPr>
            <a:noAutofit/>
          </a:bodyPr>
          <a:lstStyle/>
          <a:p>
            <a:pPr marL="514350" indent="-514350">
              <a:buFont typeface="+mj-lt"/>
              <a:buAutoNum type="arabicPeriod"/>
            </a:pPr>
            <a:r>
              <a:rPr lang="ru-RU" dirty="0" smtClean="0"/>
              <a:t>Метод моделирования и </a:t>
            </a:r>
            <a:r>
              <a:rPr lang="ru-RU" dirty="0"/>
              <a:t>его роль, особенности м</a:t>
            </a:r>
            <a:r>
              <a:rPr lang="ru-RU" dirty="0" smtClean="0"/>
              <a:t>оделей. </a:t>
            </a:r>
          </a:p>
          <a:p>
            <a:pPr marL="514350" indent="-514350">
              <a:buFont typeface="+mj-lt"/>
              <a:buAutoNum type="arabicPeriod"/>
            </a:pPr>
            <a:r>
              <a:rPr lang="ru-RU" dirty="0" smtClean="0"/>
              <a:t>Предприятие как объект моделирования. </a:t>
            </a:r>
          </a:p>
          <a:p>
            <a:pPr marL="514350" indent="-514350">
              <a:buFont typeface="+mj-lt"/>
              <a:buAutoNum type="arabicPeriod"/>
            </a:pPr>
            <a:r>
              <a:rPr lang="ru-RU" dirty="0" smtClean="0"/>
              <a:t>Методология моделирования предприятия</a:t>
            </a:r>
          </a:p>
          <a:p>
            <a:pPr marL="514350" indent="-514350">
              <a:buFont typeface="+mj-lt"/>
              <a:buAutoNum type="arabicPeriod"/>
            </a:pPr>
            <a:r>
              <a:rPr lang="ru-RU" dirty="0" smtClean="0"/>
              <a:t>Основы архитектурного подхода для целей моделирования предприятия</a:t>
            </a:r>
          </a:p>
          <a:p>
            <a:pPr marL="514350" indent="-514350">
              <a:buFont typeface="+mj-lt"/>
              <a:buAutoNum type="arabicPeriod"/>
            </a:pPr>
            <a:r>
              <a:rPr lang="ru-RU" dirty="0" smtClean="0"/>
              <a:t>Архитектурное моделирование. Характеристика архитектурных моделей предприятия</a:t>
            </a:r>
          </a:p>
          <a:p>
            <a:pPr marL="514350" indent="-514350">
              <a:buFont typeface="+mj-lt"/>
              <a:buAutoNum type="arabicPeriod"/>
            </a:pPr>
            <a:r>
              <a:rPr lang="ru-RU" dirty="0" smtClean="0"/>
              <a:t>Выводы и рекомендации по разработке архитектурных моделей предприятия.</a:t>
            </a:r>
          </a:p>
        </p:txBody>
      </p:sp>
    </p:spTree>
    <p:extLst>
      <p:ext uri="{BB962C8B-B14F-4D97-AF65-F5344CB8AC3E}">
        <p14:creationId xmlns:p14="http://schemas.microsoft.com/office/powerpoint/2010/main" val="1308313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12204" y="390526"/>
            <a:ext cx="7498598" cy="969963"/>
          </a:xfrm>
          <a:prstGeom prst="foldedCorner">
            <a:avLst/>
          </a:prstGeom>
        </p:spPr>
        <p:txBody>
          <a:bodyPr wrap="square" numCol="1" anchorCtr="0" compatLnSpc="1">
            <a:prstTxWarp prst="textNoShape">
              <a:avLst/>
            </a:prstTxWarp>
            <a:normAutofit/>
          </a:bodyPr>
          <a:lstStyle/>
          <a:p>
            <a:r>
              <a:rPr lang="ru-RU" altLang="ru-RU" sz="2700" b="1" u="sng" dirty="0" smtClean="0"/>
              <a:t>Другие определения «</a:t>
            </a:r>
            <a:r>
              <a:rPr lang="ru-RU" altLang="ru-RU" sz="2700" b="1" u="sng" dirty="0"/>
              <a:t>Архитектура предприятия</a:t>
            </a:r>
            <a:r>
              <a:rPr lang="ru-RU" altLang="ru-RU" sz="2700" b="1" u="sng" dirty="0" smtClean="0"/>
              <a:t>»</a:t>
            </a:r>
            <a:endParaRPr lang="en-US" altLang="ru-RU" sz="2700" b="1" u="sng" dirty="0"/>
          </a:p>
        </p:txBody>
      </p:sp>
      <p:sp>
        <p:nvSpPr>
          <p:cNvPr id="74755"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96026E8C-21E4-4130-A832-82407CFA09B6}" type="slidenum">
              <a:rPr lang="en-US" altLang="ru-RU">
                <a:solidFill>
                  <a:srgbClr val="BFBFBF"/>
                </a:solidFill>
              </a:rPr>
              <a:pPr eaLnBrk="1" hangingPunct="1"/>
              <a:t>20</a:t>
            </a:fld>
            <a:endParaRPr lang="en-US" altLang="ru-RU">
              <a:solidFill>
                <a:srgbClr val="BFBFBF"/>
              </a:solidFill>
            </a:endParaRPr>
          </a:p>
        </p:txBody>
      </p:sp>
      <p:sp>
        <p:nvSpPr>
          <p:cNvPr id="4" name="Folded Corner 3"/>
          <p:cNvSpPr>
            <a:spLocks noChangeArrowheads="1"/>
          </p:cNvSpPr>
          <p:nvPr/>
        </p:nvSpPr>
        <p:spPr bwMode="auto">
          <a:xfrm>
            <a:off x="1115879" y="1162373"/>
            <a:ext cx="4794386" cy="2519041"/>
          </a:xfrm>
          <a:prstGeom prst="foldedCorner">
            <a:avLst>
              <a:gd name="adj" fmla="val 16667"/>
            </a:avLst>
          </a:prstGeom>
          <a:solidFill>
            <a:srgbClr val="D0DFF2"/>
          </a:solidFill>
          <a:ln w="9525">
            <a:solidFill>
              <a:srgbClr val="A0BFE5"/>
            </a:solidFill>
            <a:round/>
            <a:headEnd/>
            <a:tailEnd/>
          </a:ln>
          <a:effectLst>
            <a:outerShdw dist="23000" dir="5400000" rotWithShape="0">
              <a:srgbClr val="808080">
                <a:alpha val="34999"/>
              </a:srgbClr>
            </a:outerShdw>
          </a:effectLst>
        </p:spPr>
        <p:txBody>
          <a:bodyPr/>
          <a:lstStyle/>
          <a:p>
            <a:pPr>
              <a:defRPr/>
            </a:pPr>
            <a:r>
              <a:rPr lang="ja-JP" altLang="nl-NL" sz="1700" i="1" dirty="0">
                <a:ea typeface="ＭＳ Ｐゴシック" pitchFamily="34" charset="-128"/>
              </a:rPr>
              <a:t>“</a:t>
            </a:r>
            <a:r>
              <a:rPr lang="en-US" altLang="ja-JP" sz="1700" i="1" dirty="0">
                <a:ea typeface="ＭＳ Ｐゴシック" pitchFamily="34" charset="-128"/>
              </a:rPr>
              <a:t>Fundamental concepts or properties of a system in </a:t>
            </a:r>
            <a:r>
              <a:rPr lang="en-US" altLang="ja-JP" sz="1700" i="1" dirty="0" err="1">
                <a:ea typeface="ＭＳ Ｐゴシック" pitchFamily="34" charset="-128"/>
              </a:rPr>
              <a:t>itsenvironment</a:t>
            </a:r>
            <a:r>
              <a:rPr lang="en-US" altLang="ja-JP" sz="1700" i="1" dirty="0">
                <a:ea typeface="ＭＳ Ｐゴシック" pitchFamily="34" charset="-128"/>
              </a:rPr>
              <a:t>  embodied in its elements, relationships, and in the principles of its design and evolution</a:t>
            </a:r>
            <a:r>
              <a:rPr lang="ja-JP" altLang="nl-NL" sz="1700" i="1" dirty="0">
                <a:ea typeface="ＭＳ Ｐゴシック" pitchFamily="34" charset="-128"/>
              </a:rPr>
              <a:t>”</a:t>
            </a:r>
            <a:r>
              <a:rPr lang="nl-NL" altLang="ja-JP" sz="1700" i="1" dirty="0">
                <a:ea typeface="ＭＳ Ｐゴシック" pitchFamily="34" charset="-128"/>
              </a:rPr>
              <a:t> </a:t>
            </a:r>
          </a:p>
          <a:p>
            <a:pPr>
              <a:defRPr/>
            </a:pPr>
            <a:endParaRPr lang="nl-NL" sz="1700" dirty="0">
              <a:ea typeface="ＭＳ Ｐゴシック" pitchFamily="34" charset="-128"/>
            </a:endParaRPr>
          </a:p>
          <a:p>
            <a:pPr>
              <a:defRPr/>
            </a:pPr>
            <a:r>
              <a:rPr lang="nl-NL" sz="1700" dirty="0">
                <a:ea typeface="ＭＳ Ｐゴシック" pitchFamily="34" charset="-128"/>
              </a:rPr>
              <a:t>ISO/IEC 42010</a:t>
            </a:r>
          </a:p>
        </p:txBody>
      </p:sp>
      <p:sp>
        <p:nvSpPr>
          <p:cNvPr id="6" name="Folded Corner 5"/>
          <p:cNvSpPr>
            <a:spLocks noChangeArrowheads="1"/>
          </p:cNvSpPr>
          <p:nvPr/>
        </p:nvSpPr>
        <p:spPr bwMode="auto">
          <a:xfrm>
            <a:off x="6281737" y="1162373"/>
            <a:ext cx="4846045" cy="2519041"/>
          </a:xfrm>
          <a:prstGeom prst="foldedCorner">
            <a:avLst>
              <a:gd name="adj" fmla="val 16667"/>
            </a:avLst>
          </a:prstGeom>
          <a:solidFill>
            <a:srgbClr val="D0DFF2"/>
          </a:solidFill>
          <a:ln w="9525">
            <a:solidFill>
              <a:srgbClr val="A0BFE5"/>
            </a:solidFill>
            <a:round/>
            <a:headEnd/>
            <a:tailEnd/>
          </a:ln>
          <a:effectLst>
            <a:outerShdw dist="23000" dir="5400000" rotWithShape="0">
              <a:srgbClr val="808080">
                <a:alpha val="34999"/>
              </a:srgbClr>
            </a:outerShdw>
          </a:effectLst>
        </p:spPr>
        <p:txBody>
          <a:bodyPr/>
          <a:lstStyle/>
          <a:p>
            <a:pPr>
              <a:defRPr/>
            </a:pPr>
            <a:r>
              <a:rPr lang="en-US" altLang="en-US" sz="1700" i="1" dirty="0">
                <a:ea typeface="ＭＳ Ｐゴシック" pitchFamily="34" charset="-128"/>
              </a:rPr>
              <a:t>“</a:t>
            </a:r>
            <a:r>
              <a:rPr lang="en-US" altLang="ja-JP" sz="1700" i="1" dirty="0">
                <a:ea typeface="ＭＳ Ｐゴシック" pitchFamily="34" charset="-128"/>
              </a:rPr>
              <a:t>Theoretically, architecture is the normative restriction of design freedom. Practically, architecture is a consistent and coherent set of design principles</a:t>
            </a:r>
            <a:r>
              <a:rPr lang="en-US" altLang="en-US" sz="1700" i="1" dirty="0">
                <a:ea typeface="ＭＳ Ｐゴシック" pitchFamily="34" charset="-128"/>
              </a:rPr>
              <a:t>”</a:t>
            </a:r>
            <a:endParaRPr lang="en-US" altLang="ja-JP" sz="1700" i="1" dirty="0">
              <a:ea typeface="ＭＳ Ｐゴシック" pitchFamily="34" charset="-128"/>
            </a:endParaRPr>
          </a:p>
          <a:p>
            <a:pPr>
              <a:defRPr/>
            </a:pPr>
            <a:endParaRPr lang="nl-NL" sz="1700" i="1" dirty="0">
              <a:ea typeface="ＭＳ Ｐゴシック" pitchFamily="34" charset="-128"/>
            </a:endParaRPr>
          </a:p>
          <a:p>
            <a:pPr>
              <a:defRPr/>
            </a:pPr>
            <a:r>
              <a:rPr lang="nl-NL" sz="1700" dirty="0">
                <a:ea typeface="ＭＳ Ｐゴシック" pitchFamily="34" charset="-128"/>
              </a:rPr>
              <a:t>J. Dietz</a:t>
            </a:r>
          </a:p>
        </p:txBody>
      </p:sp>
      <p:sp>
        <p:nvSpPr>
          <p:cNvPr id="7" name="Folded Corner 6"/>
          <p:cNvSpPr>
            <a:spLocks noChangeArrowheads="1"/>
          </p:cNvSpPr>
          <p:nvPr/>
        </p:nvSpPr>
        <p:spPr bwMode="auto">
          <a:xfrm>
            <a:off x="1115879" y="4044951"/>
            <a:ext cx="4794385" cy="2311399"/>
          </a:xfrm>
          <a:prstGeom prst="foldedCorner">
            <a:avLst>
              <a:gd name="adj" fmla="val 16667"/>
            </a:avLst>
          </a:prstGeom>
          <a:solidFill>
            <a:srgbClr val="D0DFF2"/>
          </a:solidFill>
          <a:ln w="9525">
            <a:solidFill>
              <a:srgbClr val="A0BFE5"/>
            </a:solidFill>
            <a:round/>
            <a:headEnd/>
            <a:tailEnd/>
          </a:ln>
          <a:effectLst>
            <a:outerShdw dist="23000" dir="5400000" rotWithShape="0">
              <a:srgbClr val="808080">
                <a:alpha val="34999"/>
              </a:srgbClr>
            </a:outerShdw>
          </a:effectLst>
        </p:spPr>
        <p:txBody>
          <a:bodyPr/>
          <a:lstStyle/>
          <a:p>
            <a:pPr>
              <a:defRPr/>
            </a:pPr>
            <a:r>
              <a:rPr lang="en-US" altLang="en-US" sz="1700" i="1" dirty="0">
                <a:ea typeface="ＭＳ Ｐゴシック" pitchFamily="34" charset="-128"/>
              </a:rPr>
              <a:t>“</a:t>
            </a:r>
            <a:r>
              <a:rPr lang="en-US" altLang="ja-JP" sz="1700" i="1" dirty="0">
                <a:ea typeface="ＭＳ Ｐゴシック" pitchFamily="34" charset="-128"/>
              </a:rPr>
              <a:t>Those properties of a thing and its environment that are necessary and sufficient for it to be fit for purpose for its mission</a:t>
            </a:r>
            <a:r>
              <a:rPr lang="en-US" altLang="en-US" sz="1700" i="1" dirty="0">
                <a:ea typeface="ＭＳ Ｐゴシック" pitchFamily="34" charset="-128"/>
              </a:rPr>
              <a:t>”</a:t>
            </a:r>
            <a:endParaRPr lang="en-US" altLang="ja-JP" sz="1700" i="1" dirty="0">
              <a:ea typeface="ＭＳ Ｐゴシック" pitchFamily="34" charset="-128"/>
            </a:endParaRPr>
          </a:p>
          <a:p>
            <a:pPr>
              <a:defRPr/>
            </a:pPr>
            <a:endParaRPr lang="nl-NL" sz="1700" dirty="0">
              <a:ea typeface="ＭＳ Ｐゴシック" pitchFamily="34" charset="-128"/>
            </a:endParaRPr>
          </a:p>
          <a:p>
            <a:pPr>
              <a:defRPr/>
            </a:pPr>
            <a:r>
              <a:rPr lang="nl-NL" sz="1700" dirty="0">
                <a:ea typeface="ＭＳ Ｐゴシック" pitchFamily="34" charset="-128"/>
              </a:rPr>
              <a:t>L. Fehskens</a:t>
            </a:r>
          </a:p>
        </p:txBody>
      </p:sp>
      <p:sp>
        <p:nvSpPr>
          <p:cNvPr id="8" name="Folded Corner 7"/>
          <p:cNvSpPr>
            <a:spLocks noChangeArrowheads="1"/>
          </p:cNvSpPr>
          <p:nvPr/>
        </p:nvSpPr>
        <p:spPr bwMode="auto">
          <a:xfrm>
            <a:off x="6281738" y="4044951"/>
            <a:ext cx="4846044" cy="2311399"/>
          </a:xfrm>
          <a:prstGeom prst="foldedCorner">
            <a:avLst>
              <a:gd name="adj" fmla="val 16667"/>
            </a:avLst>
          </a:prstGeom>
          <a:solidFill>
            <a:srgbClr val="D0DFF2"/>
          </a:solidFill>
          <a:ln w="9525">
            <a:solidFill>
              <a:srgbClr val="A0BFE5"/>
            </a:solidFill>
            <a:round/>
            <a:headEnd/>
            <a:tailEnd/>
          </a:ln>
          <a:effectLst>
            <a:outerShdw dist="23000" dir="5400000" rotWithShape="0">
              <a:srgbClr val="808080">
                <a:alpha val="34999"/>
              </a:srgbClr>
            </a:outerShdw>
          </a:effectLst>
        </p:spPr>
        <p:txBody>
          <a:bodyPr/>
          <a:lstStyle/>
          <a:p>
            <a:pPr>
              <a:defRPr/>
            </a:pPr>
            <a:r>
              <a:rPr lang="en-US" altLang="en-US" sz="1700" i="1" dirty="0">
                <a:ea typeface="ＭＳ Ｐゴシック" pitchFamily="34" charset="-128"/>
              </a:rPr>
              <a:t>“</a:t>
            </a:r>
            <a:r>
              <a:rPr lang="en-US" altLang="ja-JP" sz="1700" i="1" dirty="0">
                <a:ea typeface="ＭＳ Ｐゴシック" pitchFamily="34" charset="-128"/>
              </a:rPr>
              <a:t>Managing the execution of the corporate strategy</a:t>
            </a:r>
            <a:r>
              <a:rPr lang="en-US" altLang="en-US" sz="1700" i="1" dirty="0">
                <a:ea typeface="ＭＳ Ｐゴシック" pitchFamily="34" charset="-128"/>
              </a:rPr>
              <a:t>”</a:t>
            </a:r>
            <a:endParaRPr lang="en-US" altLang="ja-JP" sz="1700" i="1" dirty="0">
              <a:ea typeface="ＭＳ Ｐゴシック" pitchFamily="34" charset="-128"/>
            </a:endParaRPr>
          </a:p>
          <a:p>
            <a:pPr>
              <a:defRPr/>
            </a:pPr>
            <a:endParaRPr lang="nl-NL" sz="1700" dirty="0">
              <a:ea typeface="ＭＳ Ｐゴシック" pitchFamily="34" charset="-128"/>
            </a:endParaRPr>
          </a:p>
          <a:p>
            <a:pPr>
              <a:defRPr/>
            </a:pPr>
            <a:endParaRPr lang="nl-NL" sz="1700" dirty="0">
              <a:ea typeface="ＭＳ Ｐゴシック" pitchFamily="34" charset="-128"/>
            </a:endParaRPr>
          </a:p>
          <a:p>
            <a:pPr>
              <a:defRPr/>
            </a:pPr>
            <a:endParaRPr lang="nl-NL" sz="1700" dirty="0">
              <a:ea typeface="ＭＳ Ｐゴシック" pitchFamily="34" charset="-128"/>
            </a:endParaRPr>
          </a:p>
          <a:p>
            <a:pPr>
              <a:defRPr/>
            </a:pPr>
            <a:r>
              <a:rPr lang="nl-NL" sz="1700" dirty="0">
                <a:ea typeface="ＭＳ Ｐゴシック" pitchFamily="34" charset="-128"/>
              </a:rPr>
              <a:t>J. Scott</a:t>
            </a:r>
          </a:p>
        </p:txBody>
      </p:sp>
    </p:spTree>
    <p:extLst>
      <p:ext uri="{BB962C8B-B14F-4D97-AF65-F5344CB8AC3E}">
        <p14:creationId xmlns:p14="http://schemas.microsoft.com/office/powerpoint/2010/main" val="753493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9"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E3755BBA-2CBA-425C-81FD-917120FB2690}" type="slidenum">
              <a:rPr lang="en-US" altLang="ru-RU">
                <a:solidFill>
                  <a:srgbClr val="BFBFBF"/>
                </a:solidFill>
              </a:rPr>
              <a:pPr eaLnBrk="1" hangingPunct="1"/>
              <a:t>21</a:t>
            </a:fld>
            <a:endParaRPr lang="en-US" altLang="ru-RU">
              <a:solidFill>
                <a:srgbClr val="BFBFBF"/>
              </a:solidFill>
            </a:endParaRPr>
          </a:p>
        </p:txBody>
      </p:sp>
      <p:sp>
        <p:nvSpPr>
          <p:cNvPr id="4" name="Folded Corner 3"/>
          <p:cNvSpPr>
            <a:spLocks noChangeArrowheads="1"/>
          </p:cNvSpPr>
          <p:nvPr/>
        </p:nvSpPr>
        <p:spPr bwMode="auto">
          <a:xfrm>
            <a:off x="1744135" y="1007534"/>
            <a:ext cx="3929063" cy="2081213"/>
          </a:xfrm>
          <a:prstGeom prst="foldedCorner">
            <a:avLst>
              <a:gd name="adj" fmla="val 16667"/>
            </a:avLst>
          </a:prstGeom>
          <a:solidFill>
            <a:srgbClr val="D0DFF2"/>
          </a:solidFill>
          <a:ln w="9525">
            <a:solidFill>
              <a:srgbClr val="A0BFE5"/>
            </a:solidFill>
            <a:round/>
            <a:headEnd/>
            <a:tailEnd/>
          </a:ln>
          <a:effectLst>
            <a:outerShdw dist="23000" dir="5400000" rotWithShape="0">
              <a:srgbClr val="808080">
                <a:alpha val="34999"/>
              </a:srgbClr>
            </a:outerShdw>
          </a:effec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ru-RU" altLang="ja-JP" sz="2000" i="1" dirty="0"/>
              <a:t>"Основные понятия и свойства системы в окружающей среде, воплощенные в элементах, отношениях и в принципах построения и эволюции"</a:t>
            </a:r>
            <a:endParaRPr lang="nl-NL" altLang="ru-RU" sz="2000" dirty="0"/>
          </a:p>
          <a:p>
            <a:pPr eaLnBrk="1" hangingPunct="1"/>
            <a:r>
              <a:rPr lang="nl-NL" altLang="ru-RU" sz="2000" dirty="0"/>
              <a:t>ISO/IEC 42010</a:t>
            </a:r>
          </a:p>
        </p:txBody>
      </p:sp>
      <p:sp>
        <p:nvSpPr>
          <p:cNvPr id="6" name="Folded Corner 5"/>
          <p:cNvSpPr>
            <a:spLocks noChangeArrowheads="1"/>
          </p:cNvSpPr>
          <p:nvPr/>
        </p:nvSpPr>
        <p:spPr bwMode="auto">
          <a:xfrm>
            <a:off x="6044672" y="1007534"/>
            <a:ext cx="3929062" cy="2081213"/>
          </a:xfrm>
          <a:prstGeom prst="foldedCorner">
            <a:avLst>
              <a:gd name="adj" fmla="val 16667"/>
            </a:avLst>
          </a:prstGeom>
          <a:solidFill>
            <a:srgbClr val="D0DFF2"/>
          </a:solidFill>
          <a:ln w="9525">
            <a:solidFill>
              <a:srgbClr val="A0BFE5"/>
            </a:solidFill>
            <a:round/>
            <a:headEnd/>
            <a:tailEnd/>
          </a:ln>
          <a:effectLst>
            <a:outerShdw dist="23000" dir="5400000" rotWithShape="0">
              <a:srgbClr val="808080">
                <a:alpha val="34999"/>
              </a:srgbClr>
            </a:outerShdw>
          </a:effec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i="1"/>
              <a:t>“</a:t>
            </a:r>
            <a:r>
              <a:rPr lang="ru-RU" altLang="ja-JP" sz="2000" i="1"/>
              <a:t>Теоретически, архитектура  - нормативное ограничение свободы дизайна. Практически, архитектура  - последовательной и согласованный набор принципов проектирования</a:t>
            </a:r>
            <a:r>
              <a:rPr lang="en-US" altLang="en-US" sz="2000" i="1"/>
              <a:t>”</a:t>
            </a:r>
            <a:endParaRPr lang="en-US" altLang="ja-JP" sz="2000" i="1"/>
          </a:p>
          <a:p>
            <a:pPr eaLnBrk="1" hangingPunct="1"/>
            <a:endParaRPr lang="nl-NL" altLang="ru-RU" sz="2000" i="1"/>
          </a:p>
          <a:p>
            <a:pPr eaLnBrk="1" hangingPunct="1"/>
            <a:r>
              <a:rPr lang="nl-NL" altLang="ru-RU" sz="2000"/>
              <a:t>J. Dietz</a:t>
            </a:r>
          </a:p>
        </p:txBody>
      </p:sp>
      <p:sp>
        <p:nvSpPr>
          <p:cNvPr id="7" name="Folded Corner 6"/>
          <p:cNvSpPr>
            <a:spLocks noChangeArrowheads="1"/>
          </p:cNvSpPr>
          <p:nvPr/>
        </p:nvSpPr>
        <p:spPr bwMode="auto">
          <a:xfrm>
            <a:off x="1744135" y="3452284"/>
            <a:ext cx="3929063" cy="2081213"/>
          </a:xfrm>
          <a:prstGeom prst="foldedCorner">
            <a:avLst>
              <a:gd name="adj" fmla="val 16667"/>
            </a:avLst>
          </a:prstGeom>
          <a:solidFill>
            <a:srgbClr val="D0DFF2"/>
          </a:solidFill>
          <a:ln w="9525">
            <a:solidFill>
              <a:srgbClr val="A0BFE5"/>
            </a:solidFill>
            <a:round/>
            <a:headEnd/>
            <a:tailEnd/>
          </a:ln>
          <a:effectLst>
            <a:outerShdw dist="23000" dir="5400000" rotWithShape="0">
              <a:srgbClr val="808080">
                <a:alpha val="34999"/>
              </a:srgbClr>
            </a:outerShdw>
          </a:effec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i="1" dirty="0"/>
              <a:t>“</a:t>
            </a:r>
            <a:r>
              <a:rPr lang="ru-RU" altLang="en-US" sz="2000" i="1" dirty="0"/>
              <a:t>Свойства вещей и их окружение, которые необходимы и достаточны для того, чтобы быть пригодным для целей и  миссии</a:t>
            </a:r>
            <a:r>
              <a:rPr lang="en-US" altLang="en-US" sz="2000" i="1" dirty="0" smtClean="0"/>
              <a:t>”</a:t>
            </a:r>
            <a:r>
              <a:rPr lang="nl-NL" altLang="ru-RU" sz="2000" dirty="0"/>
              <a:t> </a:t>
            </a:r>
            <a:r>
              <a:rPr lang="ru-RU" altLang="ru-RU" sz="2000" dirty="0" smtClean="0"/>
              <a:t>- </a:t>
            </a:r>
            <a:r>
              <a:rPr lang="nl-NL" altLang="ru-RU" sz="2000" dirty="0" smtClean="0"/>
              <a:t>L</a:t>
            </a:r>
            <a:r>
              <a:rPr lang="nl-NL" altLang="ru-RU" sz="2000" dirty="0"/>
              <a:t>. Fehskens</a:t>
            </a:r>
          </a:p>
          <a:p>
            <a:pPr eaLnBrk="1" hangingPunct="1"/>
            <a:endParaRPr lang="en-US" altLang="ja-JP" sz="2000" i="1" dirty="0"/>
          </a:p>
          <a:p>
            <a:pPr eaLnBrk="1" hangingPunct="1"/>
            <a:endParaRPr lang="nl-NL" altLang="ru-RU" sz="2000" dirty="0"/>
          </a:p>
        </p:txBody>
      </p:sp>
      <p:sp>
        <p:nvSpPr>
          <p:cNvPr id="8" name="Folded Corner 7"/>
          <p:cNvSpPr>
            <a:spLocks noChangeArrowheads="1"/>
          </p:cNvSpPr>
          <p:nvPr/>
        </p:nvSpPr>
        <p:spPr bwMode="auto">
          <a:xfrm>
            <a:off x="6044672" y="3452284"/>
            <a:ext cx="3929062" cy="2081213"/>
          </a:xfrm>
          <a:prstGeom prst="foldedCorner">
            <a:avLst>
              <a:gd name="adj" fmla="val 16667"/>
            </a:avLst>
          </a:prstGeom>
          <a:solidFill>
            <a:srgbClr val="D0DFF2"/>
          </a:solidFill>
          <a:ln w="9525">
            <a:solidFill>
              <a:srgbClr val="A0BFE5"/>
            </a:solidFill>
            <a:round/>
            <a:headEnd/>
            <a:tailEnd/>
          </a:ln>
          <a:effectLst>
            <a:outerShdw dist="23000" dir="5400000" rotWithShape="0">
              <a:srgbClr val="808080">
                <a:alpha val="34999"/>
              </a:srgbClr>
            </a:outerShdw>
          </a:effec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i="1"/>
              <a:t>“</a:t>
            </a:r>
            <a:r>
              <a:rPr lang="ru-RU" altLang="ja-JP" sz="2000" i="1"/>
              <a:t>Управление исполнением корпоративной стратегии</a:t>
            </a:r>
            <a:r>
              <a:rPr lang="en-US" altLang="en-US" sz="2000" i="1"/>
              <a:t>”</a:t>
            </a:r>
            <a:endParaRPr lang="en-US" altLang="ja-JP" sz="2000" i="1"/>
          </a:p>
          <a:p>
            <a:pPr eaLnBrk="1" hangingPunct="1"/>
            <a:endParaRPr lang="nl-NL" altLang="ru-RU" sz="2000"/>
          </a:p>
          <a:p>
            <a:pPr eaLnBrk="1" hangingPunct="1"/>
            <a:endParaRPr lang="nl-NL" altLang="ru-RU" sz="2000"/>
          </a:p>
          <a:p>
            <a:pPr eaLnBrk="1" hangingPunct="1"/>
            <a:endParaRPr lang="nl-NL" altLang="ru-RU" sz="2000"/>
          </a:p>
          <a:p>
            <a:pPr eaLnBrk="1" hangingPunct="1"/>
            <a:r>
              <a:rPr lang="nl-NL" altLang="ru-RU" sz="2000"/>
              <a:t>J. Scott</a:t>
            </a:r>
          </a:p>
        </p:txBody>
      </p:sp>
    </p:spTree>
    <p:extLst>
      <p:ext uri="{BB962C8B-B14F-4D97-AF65-F5344CB8AC3E}">
        <p14:creationId xmlns:p14="http://schemas.microsoft.com/office/powerpoint/2010/main" val="3708825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24226"/>
          </a:xfrm>
        </p:spPr>
        <p:txBody>
          <a:bodyPr>
            <a:normAutofit/>
          </a:bodyPr>
          <a:lstStyle/>
          <a:p>
            <a:pPr algn="ctr"/>
            <a:r>
              <a:rPr lang="ru-RU" sz="3600" b="1" dirty="0" smtClean="0"/>
              <a:t>Контекст описания </a:t>
            </a:r>
            <a:r>
              <a:rPr lang="ru-RU" sz="3600" b="1" dirty="0" smtClean="0"/>
              <a:t>архитектуры (ГОСТ Р ИСО 57100)</a:t>
            </a:r>
            <a:endParaRPr lang="ru-RU" sz="4000" b="1" dirty="0"/>
          </a:p>
        </p:txBody>
      </p:sp>
      <p:pic>
        <p:nvPicPr>
          <p:cNvPr id="4" name="Рисунок 3"/>
          <p:cNvPicPr>
            <a:picLocks noChangeAspect="1"/>
          </p:cNvPicPr>
          <p:nvPr/>
        </p:nvPicPr>
        <p:blipFill>
          <a:blip r:embed="rId2"/>
          <a:stretch>
            <a:fillRect/>
          </a:stretch>
        </p:blipFill>
        <p:spPr>
          <a:xfrm>
            <a:off x="1365318" y="1190925"/>
            <a:ext cx="9171737" cy="5226809"/>
          </a:xfrm>
          <a:prstGeom prst="rect">
            <a:avLst/>
          </a:prstGeom>
        </p:spPr>
      </p:pic>
    </p:spTree>
    <p:extLst>
      <p:ext uri="{BB962C8B-B14F-4D97-AF65-F5344CB8AC3E}">
        <p14:creationId xmlns:p14="http://schemas.microsoft.com/office/powerpoint/2010/main" val="3010506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269" y="2366204"/>
            <a:ext cx="3110948" cy="624226"/>
          </a:xfrm>
        </p:spPr>
        <p:txBody>
          <a:bodyPr>
            <a:noAutofit/>
          </a:bodyPr>
          <a:lstStyle/>
          <a:p>
            <a:pPr algn="ctr"/>
            <a:r>
              <a:rPr lang="ru-RU" sz="2800" b="1" dirty="0" smtClean="0">
                <a:latin typeface="Times New Roman" panose="02020603050405020304" pitchFamily="18" charset="0"/>
                <a:cs typeface="Times New Roman" panose="02020603050405020304" pitchFamily="18" charset="0"/>
              </a:rPr>
              <a:t>Концептуальная модель описания </a:t>
            </a:r>
            <a:r>
              <a:rPr lang="ru-RU" sz="2800" b="1" dirty="0" smtClean="0">
                <a:latin typeface="Times New Roman" panose="02020603050405020304" pitchFamily="18" charset="0"/>
                <a:cs typeface="Times New Roman" panose="02020603050405020304" pitchFamily="18" charset="0"/>
              </a:rPr>
              <a:t>архитектуры (ГОСТ Р ИСО 57100)</a:t>
            </a:r>
            <a:endParaRPr lang="ru-RU" sz="28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3751814" y="206773"/>
            <a:ext cx="8108882" cy="6651227"/>
          </a:xfrm>
          <a:prstGeom prst="rect">
            <a:avLst/>
          </a:prstGeom>
        </p:spPr>
      </p:pic>
    </p:spTree>
    <p:extLst>
      <p:ext uri="{BB962C8B-B14F-4D97-AF65-F5344CB8AC3E}">
        <p14:creationId xmlns:p14="http://schemas.microsoft.com/office/powerpoint/2010/main" val="4038944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38100" y="515730"/>
            <a:ext cx="10243734" cy="5686633"/>
          </a:xfrm>
        </p:spPr>
        <p:txBody>
          <a:bodyPr>
            <a:noAutofit/>
          </a:bodyPr>
          <a:lstStyle/>
          <a:p>
            <a:pPr marL="0" indent="457200" algn="just">
              <a:spcBef>
                <a:spcPts val="600"/>
              </a:spcBef>
              <a:buNone/>
            </a:pPr>
            <a:r>
              <a:rPr lang="ru-RU" sz="2400" dirty="0" smtClean="0">
                <a:latin typeface="Times New Roman" panose="02020603050405020304" pitchFamily="18" charset="0"/>
                <a:cs typeface="Times New Roman" panose="02020603050405020304" pitchFamily="18" charset="0"/>
              </a:rPr>
              <a:t>Описание архитектуры включает </a:t>
            </a:r>
            <a:r>
              <a:rPr lang="ru-RU" sz="2400" b="1" i="1" dirty="0" smtClean="0">
                <a:latin typeface="Times New Roman" panose="02020603050405020304" pitchFamily="18" charset="0"/>
                <a:cs typeface="Times New Roman" panose="02020603050405020304" pitchFamily="18" charset="0"/>
              </a:rPr>
              <a:t>архитектурные</a:t>
            </a:r>
            <a:r>
              <a:rPr lang="ru-RU" sz="2400" b="1" dirty="0" smtClean="0">
                <a:latin typeface="Times New Roman" panose="02020603050405020304" pitchFamily="18" charset="0"/>
                <a:cs typeface="Times New Roman" panose="02020603050405020304" pitchFamily="18" charset="0"/>
              </a:rPr>
              <a:t> </a:t>
            </a:r>
            <a:r>
              <a:rPr lang="ru-RU" sz="2400" b="1" i="1" dirty="0" smtClean="0">
                <a:latin typeface="Times New Roman" panose="02020603050405020304" pitchFamily="18" charset="0"/>
                <a:cs typeface="Times New Roman" panose="02020603050405020304" pitchFamily="18" charset="0"/>
              </a:rPr>
              <a:t>представления </a:t>
            </a:r>
            <a:r>
              <a:rPr lang="ru-RU" sz="2400" dirty="0" smtClean="0">
                <a:latin typeface="Times New Roman" panose="02020603050405020304" pitchFamily="18" charset="0"/>
                <a:cs typeface="Times New Roman" panose="02020603050405020304" pitchFamily="18" charset="0"/>
              </a:rPr>
              <a:t>определенных</a:t>
            </a:r>
            <a:r>
              <a:rPr lang="ru-RU" sz="2400" i="1" dirty="0" smtClean="0">
                <a:latin typeface="Times New Roman" panose="02020603050405020304" pitchFamily="18" charset="0"/>
                <a:cs typeface="Times New Roman" panose="02020603050405020304" pitchFamily="18" charset="0"/>
              </a:rPr>
              <a:t> заинтересованных сторон </a:t>
            </a:r>
            <a:r>
              <a:rPr lang="ru-RU" sz="2400" dirty="0" smtClean="0">
                <a:latin typeface="Times New Roman" panose="02020603050405020304" pitchFamily="18" charset="0"/>
                <a:cs typeface="Times New Roman" panose="02020603050405020304" pitchFamily="18" charset="0"/>
              </a:rPr>
              <a:t>системы. </a:t>
            </a:r>
          </a:p>
          <a:p>
            <a:pPr marL="0" indent="457200" algn="just">
              <a:spcBef>
                <a:spcPts val="600"/>
              </a:spcBef>
              <a:buNone/>
            </a:pPr>
            <a:r>
              <a:rPr lang="ru-RU" sz="2400" b="1" i="1" dirty="0" smtClean="0">
                <a:latin typeface="Times New Roman" panose="02020603050405020304" pitchFamily="18" charset="0"/>
                <a:cs typeface="Times New Roman" panose="02020603050405020304" pitchFamily="18" charset="0"/>
              </a:rPr>
              <a:t>Представление</a:t>
            </a:r>
            <a:r>
              <a:rPr lang="ru-RU" sz="2400" dirty="0" smtClean="0">
                <a:latin typeface="Times New Roman" panose="02020603050405020304" pitchFamily="18" charset="0"/>
                <a:cs typeface="Times New Roman" panose="02020603050405020304" pitchFamily="18" charset="0"/>
              </a:rPr>
              <a:t> выражает архитектуру рассматриваемой системы в соответствии с </a:t>
            </a:r>
            <a:r>
              <a:rPr lang="ru-RU" sz="2400" i="1" dirty="0" smtClean="0">
                <a:latin typeface="Times New Roman" panose="02020603050405020304" pitchFamily="18" charset="0"/>
                <a:cs typeface="Times New Roman" panose="02020603050405020304" pitchFamily="18" charset="0"/>
              </a:rPr>
              <a:t>архитектурной точкой зрения</a:t>
            </a:r>
            <a:r>
              <a:rPr lang="ru-RU" sz="2400" dirty="0" smtClean="0">
                <a:latin typeface="Times New Roman" panose="02020603050405020304" pitchFamily="18" charset="0"/>
                <a:cs typeface="Times New Roman" panose="02020603050405020304" pitchFamily="18" charset="0"/>
              </a:rPr>
              <a:t>, устанавливающей условности для конструирования, интерпретации и анализа представления (</a:t>
            </a:r>
            <a:r>
              <a:rPr lang="ru-RU" sz="2400" i="1" dirty="0" smtClean="0">
                <a:latin typeface="Times New Roman" panose="02020603050405020304" pitchFamily="18" charset="0"/>
                <a:cs typeface="Times New Roman" panose="02020603050405020304" pitchFamily="18" charset="0"/>
              </a:rPr>
              <a:t>языки, нотации, виды моделей, правила проектирования и/или методы  моделирования, методики анализа </a:t>
            </a:r>
            <a:r>
              <a:rPr lang="ru-RU" sz="2400" dirty="0" smtClean="0">
                <a:latin typeface="Times New Roman" panose="02020603050405020304" pitchFamily="18" charset="0"/>
                <a:cs typeface="Times New Roman" panose="02020603050405020304" pitchFamily="18" charset="0"/>
              </a:rPr>
              <a:t>и др.).</a:t>
            </a:r>
          </a:p>
          <a:p>
            <a:pPr marL="0" indent="457200" algn="just">
              <a:spcBef>
                <a:spcPts val="600"/>
              </a:spcBef>
              <a:buNone/>
            </a:pPr>
            <a:r>
              <a:rPr lang="ru-RU" sz="2400" i="1" dirty="0" smtClean="0">
                <a:latin typeface="Times New Roman" panose="02020603050405020304" pitchFamily="18" charset="0"/>
                <a:cs typeface="Times New Roman" panose="02020603050405020304" pitchFamily="18" charset="0"/>
              </a:rPr>
              <a:t>Элемент описания </a:t>
            </a:r>
            <a:r>
              <a:rPr lang="ru-RU" sz="2400" i="1" dirty="0">
                <a:latin typeface="Times New Roman" panose="02020603050405020304" pitchFamily="18" charset="0"/>
                <a:cs typeface="Times New Roman" panose="02020603050405020304" pitchFamily="18" charset="0"/>
              </a:rPr>
              <a:t>архитектуры </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любая </a:t>
            </a:r>
            <a:r>
              <a:rPr lang="ru-RU" sz="2400" dirty="0">
                <a:latin typeface="Times New Roman" panose="02020603050405020304" pitchFamily="18" charset="0"/>
                <a:cs typeface="Times New Roman" panose="02020603050405020304" pitchFamily="18" charset="0"/>
              </a:rPr>
              <a:t>конструкция в описании архитектуры. </a:t>
            </a:r>
            <a:r>
              <a:rPr lang="ru-RU" sz="2400" dirty="0" smtClean="0">
                <a:latin typeface="Times New Roman" panose="02020603050405020304" pitchFamily="18" charset="0"/>
                <a:cs typeface="Times New Roman" panose="02020603050405020304" pitchFamily="18" charset="0"/>
              </a:rPr>
              <a:t>Связь </a:t>
            </a:r>
            <a:r>
              <a:rPr lang="ru-RU" sz="2400" dirty="0">
                <a:latin typeface="Times New Roman" panose="02020603050405020304" pitchFamily="18" charset="0"/>
                <a:cs typeface="Times New Roman" panose="02020603050405020304" pitchFamily="18" charset="0"/>
              </a:rPr>
              <a:t>определяет отношение между элементами описания </a:t>
            </a:r>
            <a:r>
              <a:rPr lang="ru-RU" sz="2400" dirty="0" smtClean="0">
                <a:latin typeface="Times New Roman" panose="02020603050405020304" pitchFamily="18" charset="0"/>
                <a:cs typeface="Times New Roman" panose="02020603050405020304" pitchFamily="18" charset="0"/>
              </a:rPr>
              <a:t>архитектуры.</a:t>
            </a:r>
          </a:p>
          <a:p>
            <a:pPr marL="0" indent="457200" algn="just">
              <a:spcBef>
                <a:spcPts val="600"/>
              </a:spcBef>
              <a:buNone/>
            </a:pPr>
            <a:r>
              <a:rPr lang="ru-RU" sz="2400" i="1" dirty="0" smtClean="0">
                <a:latin typeface="Times New Roman" panose="02020603050405020304" pitchFamily="18" charset="0"/>
                <a:cs typeface="Times New Roman" panose="02020603050405020304" pitchFamily="18" charset="0"/>
              </a:rPr>
              <a:t>Процесс </a:t>
            </a:r>
            <a:r>
              <a:rPr lang="ru-RU" sz="2400" i="1" dirty="0" err="1">
                <a:latin typeface="Times New Roman" panose="02020603050405020304" pitchFamily="18" charset="0"/>
                <a:cs typeface="Times New Roman" panose="02020603050405020304" pitchFamily="18" charset="0"/>
              </a:rPr>
              <a:t>архитектуризации</a:t>
            </a:r>
            <a:r>
              <a:rPr lang="ru-RU" sz="2400" i="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способствует разработке, функционированию и сопровождению системы от стадии изначального замысла до выведения ее из эксплуатации при использовании и прекращении </a:t>
            </a:r>
            <a:r>
              <a:rPr lang="ru-RU" sz="2400" dirty="0" smtClean="0">
                <a:latin typeface="Times New Roman" panose="02020603050405020304" pitchFamily="18" charset="0"/>
                <a:cs typeface="Times New Roman" panose="02020603050405020304" pitchFamily="18" charset="0"/>
              </a:rPr>
              <a:t>применения, выполняется </a:t>
            </a:r>
            <a:r>
              <a:rPr lang="ru-RU" sz="2400" dirty="0">
                <a:latin typeface="Times New Roman" panose="02020603050405020304" pitchFamily="18" charset="0"/>
                <a:cs typeface="Times New Roman" panose="02020603050405020304" pitchFamily="18" charset="0"/>
              </a:rPr>
              <a:t>в пределах всего жизненного цикла </a:t>
            </a:r>
            <a:r>
              <a:rPr lang="ru-RU" sz="2400" dirty="0" smtClean="0">
                <a:latin typeface="Times New Roman" panose="02020603050405020304" pitchFamily="18" charset="0"/>
                <a:cs typeface="Times New Roman" panose="02020603050405020304" pitchFamily="18" charset="0"/>
              </a:rPr>
              <a:t>системы. </a:t>
            </a:r>
          </a:p>
        </p:txBody>
      </p:sp>
    </p:spTree>
    <p:extLst>
      <p:ext uri="{BB962C8B-B14F-4D97-AF65-F5344CB8AC3E}">
        <p14:creationId xmlns:p14="http://schemas.microsoft.com/office/powerpoint/2010/main" val="4041420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9398" y="392301"/>
            <a:ext cx="10858500" cy="5686633"/>
          </a:xfrm>
        </p:spPr>
        <p:txBody>
          <a:bodyPr>
            <a:noAutofit/>
          </a:bodyPr>
          <a:lstStyle/>
          <a:p>
            <a:pPr marL="0" indent="0">
              <a:spcBef>
                <a:spcPts val="0"/>
              </a:spcBef>
              <a:buNone/>
            </a:pPr>
            <a:r>
              <a:rPr lang="ru-RU" sz="2400" b="1" dirty="0" smtClean="0">
                <a:latin typeface="Times New Roman" panose="02020603050405020304" pitchFamily="18" charset="0"/>
                <a:cs typeface="Times New Roman" panose="02020603050405020304" pitchFamily="18" charset="0"/>
              </a:rPr>
              <a:t>Описание архитектуры предназначено для:</a:t>
            </a:r>
          </a:p>
          <a:p>
            <a:pPr marL="0" indent="0">
              <a:spcBef>
                <a:spcPts val="0"/>
              </a:spcBef>
              <a:buNone/>
            </a:pPr>
            <a:endParaRPr lang="ru-RU" sz="2400" b="1" dirty="0" smtClean="0">
              <a:latin typeface="Times New Roman" panose="02020603050405020304" pitchFamily="18" charset="0"/>
              <a:cs typeface="Times New Roman" panose="02020603050405020304" pitchFamily="18" charset="0"/>
            </a:endParaRPr>
          </a:p>
          <a:p>
            <a:pPr>
              <a:spcBef>
                <a:spcPts val="0"/>
              </a:spcBef>
            </a:pPr>
            <a:r>
              <a:rPr lang="ru-RU" sz="2400" dirty="0" smtClean="0">
                <a:latin typeface="Times New Roman" panose="02020603050405020304" pitchFamily="18" charset="0"/>
                <a:cs typeface="Times New Roman" panose="02020603050405020304" pitchFamily="18" charset="0"/>
              </a:rPr>
              <a:t>заинтересованных </a:t>
            </a:r>
            <a:r>
              <a:rPr lang="ru-RU" sz="2400" dirty="0">
                <a:latin typeface="Times New Roman" panose="02020603050405020304" pitchFamily="18" charset="0"/>
                <a:cs typeface="Times New Roman" panose="02020603050405020304" pitchFamily="18" charset="0"/>
              </a:rPr>
              <a:t>сторон </a:t>
            </a:r>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качестве основы системного проекта системы и </a:t>
            </a:r>
            <a:r>
              <a:rPr lang="ru-RU" sz="2400" dirty="0" smtClean="0">
                <a:latin typeface="Times New Roman" panose="02020603050405020304" pitchFamily="18" charset="0"/>
                <a:cs typeface="Times New Roman" panose="02020603050405020304" pitchFamily="18" charset="0"/>
              </a:rPr>
              <a:t>ее анализа, </a:t>
            </a:r>
            <a:r>
              <a:rPr lang="ru-RU" sz="2400" dirty="0">
                <a:latin typeface="Times New Roman" panose="02020603050405020304" pitchFamily="18" charset="0"/>
                <a:cs typeface="Times New Roman" panose="02020603050405020304" pitchFamily="18" charset="0"/>
              </a:rPr>
              <a:t>оценки альтернативных реализаций </a:t>
            </a:r>
            <a:r>
              <a:rPr lang="ru-RU" sz="2400" dirty="0" smtClean="0">
                <a:latin typeface="Times New Roman" panose="02020603050405020304" pitchFamily="18" charset="0"/>
                <a:cs typeface="Times New Roman" panose="02020603050405020304" pitchFamily="18" charset="0"/>
              </a:rPr>
              <a:t>архитектуры;</a:t>
            </a:r>
            <a:endParaRPr lang="ru-RU" sz="2400" dirty="0">
              <a:latin typeface="Times New Roman" panose="02020603050405020304" pitchFamily="18" charset="0"/>
              <a:cs typeface="Times New Roman" panose="02020603050405020304" pitchFamily="18" charset="0"/>
            </a:endParaRPr>
          </a:p>
          <a:p>
            <a:pPr>
              <a:spcBef>
                <a:spcPts val="0"/>
              </a:spcBef>
            </a:pPr>
            <a:r>
              <a:rPr lang="ru-RU" sz="2400" dirty="0" smtClean="0">
                <a:latin typeface="Times New Roman" panose="02020603050405020304" pitchFamily="18" charset="0"/>
                <a:cs typeface="Times New Roman" panose="02020603050405020304" pitchFamily="18" charset="0"/>
              </a:rPr>
              <a:t>обеспечения </a:t>
            </a:r>
            <a:r>
              <a:rPr lang="ru-RU" sz="2400" dirty="0">
                <a:latin typeface="Times New Roman" panose="02020603050405020304" pitchFamily="18" charset="0"/>
                <a:cs typeface="Times New Roman" panose="02020603050405020304" pitchFamily="18" charset="0"/>
              </a:rPr>
              <a:t>гибкости </a:t>
            </a:r>
            <a:r>
              <a:rPr lang="ru-RU" sz="2400" dirty="0" smtClean="0">
                <a:latin typeface="Times New Roman" panose="02020603050405020304" pitchFamily="18" charset="0"/>
                <a:cs typeface="Times New Roman" panose="02020603050405020304" pitchFamily="18" charset="0"/>
              </a:rPr>
              <a:t>системы </a:t>
            </a:r>
            <a:r>
              <a:rPr lang="ru-RU" sz="2400" dirty="0">
                <a:latin typeface="Times New Roman" panose="02020603050405020304" pitchFamily="18" charset="0"/>
                <a:cs typeface="Times New Roman" panose="02020603050405020304" pitchFamily="18" charset="0"/>
              </a:rPr>
              <a:t>относительно будущих изменений;</a:t>
            </a:r>
          </a:p>
          <a:p>
            <a:pPr>
              <a:spcBef>
                <a:spcPts val="0"/>
              </a:spcBef>
            </a:pPr>
            <a:r>
              <a:rPr lang="ru-RU" sz="2400" dirty="0" smtClean="0">
                <a:latin typeface="Times New Roman" panose="02020603050405020304" pitchFamily="18" charset="0"/>
                <a:cs typeface="Times New Roman" panose="02020603050405020304" pitchFamily="18" charset="0"/>
              </a:rPr>
              <a:t>определения </a:t>
            </a:r>
            <a:r>
              <a:rPr lang="ru-RU" sz="2400" dirty="0">
                <a:latin typeface="Times New Roman" panose="02020603050405020304" pitchFamily="18" charset="0"/>
                <a:cs typeface="Times New Roman" panose="02020603050405020304" pitchFamily="18" charset="0"/>
              </a:rPr>
              <a:t>группы систем, разделяющих общие свойства </a:t>
            </a:r>
            <a:r>
              <a:rPr lang="ru-RU" sz="2400" dirty="0" smtClean="0">
                <a:latin typeface="Times New Roman" panose="02020603050405020304" pitchFamily="18" charset="0"/>
                <a:cs typeface="Times New Roman" panose="02020603050405020304" pitchFamily="18" charset="0"/>
              </a:rPr>
              <a:t>(архитектурные </a:t>
            </a:r>
            <a:r>
              <a:rPr lang="ru-RU" sz="2400" dirty="0">
                <a:latin typeface="Times New Roman" panose="02020603050405020304" pitchFamily="18" charset="0"/>
                <a:cs typeface="Times New Roman" panose="02020603050405020304" pitchFamily="18" charset="0"/>
              </a:rPr>
              <a:t>стили. эталонные архитектуры и архитектуры линейки продуктов);</a:t>
            </a:r>
          </a:p>
          <a:p>
            <a:pPr>
              <a:spcBef>
                <a:spcPts val="0"/>
              </a:spcBef>
            </a:pPr>
            <a:r>
              <a:rPr lang="ru-RU" sz="2400" dirty="0" smtClean="0">
                <a:latin typeface="Times New Roman" panose="02020603050405020304" pitchFamily="18" charset="0"/>
                <a:cs typeface="Times New Roman" panose="02020603050405020304" pitchFamily="18" charset="0"/>
              </a:rPr>
              <a:t>связи </a:t>
            </a:r>
            <a:r>
              <a:rPr lang="ru-RU" sz="2400" dirty="0">
                <a:latin typeface="Times New Roman" panose="02020603050405020304" pitchFamily="18" charset="0"/>
                <a:cs typeface="Times New Roman" panose="02020603050405020304" pitchFamily="18" charset="0"/>
              </a:rPr>
              <a:t>между сторонами, вовлеченными в разработку, производство, развертывание. функционирование и сопровождение </a:t>
            </a:r>
            <a:r>
              <a:rPr lang="ru-RU" sz="2400" dirty="0" smtClean="0">
                <a:latin typeface="Times New Roman" panose="02020603050405020304" pitchFamily="18" charset="0"/>
                <a:cs typeface="Times New Roman" panose="02020603050405020304" pitchFamily="18" charset="0"/>
              </a:rPr>
              <a:t>системы (заказчики</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приобретающая сторона, поставщики </a:t>
            </a:r>
            <a:r>
              <a:rPr lang="ru-RU" sz="2400" dirty="0">
                <a:latin typeface="Times New Roman" panose="02020603050405020304" pitchFamily="18" charset="0"/>
                <a:cs typeface="Times New Roman" panose="02020603050405020304" pitchFamily="18" charset="0"/>
              </a:rPr>
              <a:t>и </a:t>
            </a:r>
            <a:r>
              <a:rPr lang="ru-RU" sz="2400" dirty="0" smtClean="0">
                <a:latin typeface="Times New Roman" panose="02020603050405020304" pitchFamily="18" charset="0"/>
                <a:cs typeface="Times New Roman" panose="02020603050405020304" pitchFamily="18" charset="0"/>
              </a:rPr>
              <a:t>разработчики - как </a:t>
            </a:r>
            <a:r>
              <a:rPr lang="ru-RU" sz="2400" dirty="0">
                <a:latin typeface="Times New Roman" panose="02020603050405020304" pitchFamily="18" charset="0"/>
                <a:cs typeface="Times New Roman" panose="02020603050405020304" pitchFamily="18" charset="0"/>
              </a:rPr>
              <a:t>части контрактных </a:t>
            </a:r>
            <a:r>
              <a:rPr lang="ru-RU" sz="2400" dirty="0" smtClean="0">
                <a:latin typeface="Times New Roman" panose="02020603050405020304" pitchFamily="18" charset="0"/>
                <a:cs typeface="Times New Roman" panose="02020603050405020304" pitchFamily="18" charset="0"/>
              </a:rPr>
              <a:t>переговоров);</a:t>
            </a:r>
            <a:endParaRPr lang="ru-RU" sz="2400" dirty="0">
              <a:latin typeface="Times New Roman" panose="02020603050405020304" pitchFamily="18" charset="0"/>
              <a:cs typeface="Times New Roman" panose="02020603050405020304" pitchFamily="18" charset="0"/>
            </a:endParaRPr>
          </a:p>
          <a:p>
            <a:pPr>
              <a:spcBef>
                <a:spcPts val="0"/>
              </a:spcBef>
            </a:pPr>
            <a:r>
              <a:rPr lang="ru-RU" sz="2400" dirty="0" smtClean="0">
                <a:latin typeface="Times New Roman" panose="02020603050405020304" pitchFamily="18" charset="0"/>
                <a:cs typeface="Times New Roman" panose="02020603050405020304" pitchFamily="18" charset="0"/>
              </a:rPr>
              <a:t>планирования перехода от </a:t>
            </a:r>
            <a:r>
              <a:rPr lang="ru-RU" sz="2400" dirty="0">
                <a:latin typeface="Times New Roman" panose="02020603050405020304" pitchFamily="18" charset="0"/>
                <a:cs typeface="Times New Roman" panose="02020603050405020304" pitchFamily="18" charset="0"/>
              </a:rPr>
              <a:t>устаревшей архитектуры к </a:t>
            </a:r>
            <a:r>
              <a:rPr lang="ru-RU" sz="2400" dirty="0" smtClean="0">
                <a:latin typeface="Times New Roman" panose="02020603050405020304" pitchFamily="18" charset="0"/>
                <a:cs typeface="Times New Roman" panose="02020603050405020304" pitchFamily="18" charset="0"/>
              </a:rPr>
              <a:t>новой (руководство </a:t>
            </a:r>
            <a:r>
              <a:rPr lang="ru-RU" sz="2400" dirty="0">
                <a:latin typeface="Times New Roman" panose="02020603050405020304" pitchFamily="18" charset="0"/>
                <a:cs typeface="Times New Roman" panose="02020603050405020304" pitchFamily="18" charset="0"/>
              </a:rPr>
              <a:t>к эксплуатационной и инфраструктурной поддержке и </a:t>
            </a:r>
            <a:r>
              <a:rPr lang="ru-RU" sz="2400" dirty="0" smtClean="0">
                <a:latin typeface="Times New Roman" panose="02020603050405020304" pitchFamily="18" charset="0"/>
                <a:cs typeface="Times New Roman" panose="02020603050405020304" pitchFamily="18" charset="0"/>
              </a:rPr>
              <a:t>управлению конфигурацией, системное планирование сроков </a:t>
            </a:r>
            <a:r>
              <a:rPr lang="ru-RU" sz="2400" dirty="0">
                <a:latin typeface="Times New Roman" panose="02020603050405020304" pitchFamily="18" charset="0"/>
                <a:cs typeface="Times New Roman" panose="02020603050405020304" pitchFamily="18" charset="0"/>
              </a:rPr>
              <a:t>и </a:t>
            </a:r>
            <a:r>
              <a:rPr lang="ru-RU" sz="2400" dirty="0" smtClean="0">
                <a:latin typeface="Times New Roman" panose="02020603050405020304" pitchFamily="18" charset="0"/>
                <a:cs typeface="Times New Roman" panose="02020603050405020304" pitchFamily="18" charset="0"/>
              </a:rPr>
              <a:t>бюджетов, механизмы </a:t>
            </a:r>
            <a:r>
              <a:rPr lang="ru-RU" sz="2400" dirty="0">
                <a:latin typeface="Times New Roman" panose="02020603050405020304" pitchFamily="18" charset="0"/>
                <a:cs typeface="Times New Roman" panose="02020603050405020304" pitchFamily="18" charset="0"/>
              </a:rPr>
              <a:t>согласования с внешней и проектной политикой и/или внутренней политикой </a:t>
            </a:r>
            <a:r>
              <a:rPr lang="ru-RU" sz="2400" dirty="0" smtClean="0">
                <a:latin typeface="Times New Roman" panose="02020603050405020304" pitchFamily="18" charset="0"/>
                <a:cs typeface="Times New Roman" panose="02020603050405020304" pitchFamily="18" charset="0"/>
              </a:rPr>
              <a:t>организации);</a:t>
            </a:r>
            <a:endParaRPr lang="ru-RU" sz="2400" dirty="0">
              <a:latin typeface="Times New Roman" panose="02020603050405020304" pitchFamily="18" charset="0"/>
              <a:cs typeface="Times New Roman" panose="02020603050405020304" pitchFamily="18" charset="0"/>
            </a:endParaRPr>
          </a:p>
          <a:p>
            <a:pPr>
              <a:spcBef>
                <a:spcPts val="0"/>
              </a:spcBef>
            </a:pPr>
            <a:r>
              <a:rPr lang="ru-RU" sz="2400" dirty="0" smtClean="0">
                <a:latin typeface="Times New Roman" panose="02020603050405020304" pitchFamily="18" charset="0"/>
                <a:cs typeface="Times New Roman" panose="02020603050405020304" pitchFamily="18" charset="0"/>
              </a:rPr>
              <a:t>обучения </a:t>
            </a:r>
            <a:r>
              <a:rPr lang="ru-RU" sz="2400" dirty="0">
                <a:latin typeface="Times New Roman" panose="02020603050405020304" pitchFamily="18" charset="0"/>
                <a:cs typeface="Times New Roman" panose="02020603050405020304" pitchFamily="18" charset="0"/>
              </a:rPr>
              <a:t>и образования заинтересованных сторон и других сторон лучшим методам в процессе </a:t>
            </a:r>
            <a:r>
              <a:rPr lang="ru-RU" sz="2400" dirty="0" err="1">
                <a:latin typeface="Times New Roman" panose="02020603050405020304" pitchFamily="18" charset="0"/>
                <a:cs typeface="Times New Roman" panose="02020603050405020304" pitchFamily="18" charset="0"/>
              </a:rPr>
              <a:t>архитектуризации</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при </a:t>
            </a:r>
            <a:r>
              <a:rPr lang="ru-RU" sz="2400" dirty="0">
                <a:latin typeface="Times New Roman" panose="02020603050405020304" pitchFamily="18" charset="0"/>
                <a:cs typeface="Times New Roman" panose="02020603050405020304" pitchFamily="18" charset="0"/>
              </a:rPr>
              <a:t>развитии </a:t>
            </a:r>
            <a:r>
              <a:rPr lang="ru-RU" sz="2400" dirty="0" smtClean="0">
                <a:latin typeface="Times New Roman" panose="02020603050405020304" pitchFamily="18" charset="0"/>
                <a:cs typeface="Times New Roman" panose="02020603050405020304" pitchFamily="18" charset="0"/>
              </a:rPr>
              <a:t>систем  и др..</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911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49275"/>
          </a:xfrm>
        </p:spPr>
        <p:txBody>
          <a:bodyPr>
            <a:normAutofit fontScale="90000"/>
          </a:bodyPr>
          <a:lstStyle/>
          <a:p>
            <a:pPr algn="ctr"/>
            <a:r>
              <a:rPr lang="ru-RU" sz="3600" b="1" dirty="0" smtClean="0"/>
              <a:t>Структуры </a:t>
            </a:r>
            <a:r>
              <a:rPr lang="ru-RU" sz="3600" b="1" dirty="0"/>
              <a:t>архитектуры и языки описания архитектуры</a:t>
            </a:r>
            <a:endParaRPr lang="ru-RU" sz="3600" dirty="0"/>
          </a:p>
        </p:txBody>
      </p:sp>
      <p:sp>
        <p:nvSpPr>
          <p:cNvPr id="3" name="Объект 2"/>
          <p:cNvSpPr>
            <a:spLocks noGrp="1"/>
          </p:cNvSpPr>
          <p:nvPr>
            <p:ph idx="1"/>
          </p:nvPr>
        </p:nvSpPr>
        <p:spPr>
          <a:xfrm>
            <a:off x="838199" y="1053884"/>
            <a:ext cx="11079997" cy="5548393"/>
          </a:xfrm>
        </p:spPr>
        <p:txBody>
          <a:bodyPr>
            <a:normAutofit fontScale="85000" lnSpcReduction="20000"/>
          </a:bodyPr>
          <a:lstStyle/>
          <a:p>
            <a:pPr marL="0" indent="0">
              <a:buNone/>
            </a:pPr>
            <a:r>
              <a:rPr lang="ru-RU" b="1" dirty="0" smtClean="0">
                <a:latin typeface="Times New Roman" panose="02020603050405020304" pitchFamily="18" charset="0"/>
                <a:cs typeface="Times New Roman" panose="02020603050405020304" pitchFamily="18" charset="0"/>
              </a:rPr>
              <a:t>Структура  </a:t>
            </a:r>
            <a:r>
              <a:rPr lang="ru-RU" b="1" dirty="0">
                <a:latin typeface="Times New Roman" panose="02020603050405020304" pitchFamily="18" charset="0"/>
                <a:cs typeface="Times New Roman" panose="02020603050405020304" pitchFamily="18" charset="0"/>
              </a:rPr>
              <a:t>архитектуры </a:t>
            </a:r>
            <a:r>
              <a:rPr lang="ru-RU" b="1" dirty="0" smtClean="0">
                <a:latin typeface="Times New Roman" panose="02020603050405020304" pitchFamily="18" charset="0"/>
                <a:cs typeface="Times New Roman" panose="02020603050405020304" pitchFamily="18" charset="0"/>
              </a:rPr>
              <a:t>включает: </a:t>
            </a:r>
          </a:p>
          <a:p>
            <a:r>
              <a:rPr lang="ru-RU" dirty="0" smtClean="0">
                <a:latin typeface="Times New Roman" panose="02020603050405020304" pitchFamily="18" charset="0"/>
                <a:cs typeface="Times New Roman" panose="02020603050405020304" pitchFamily="18" charset="0"/>
              </a:rPr>
              <a:t>создание </a:t>
            </a:r>
            <a:r>
              <a:rPr lang="ru-RU" dirty="0">
                <a:latin typeface="Times New Roman" panose="02020603050405020304" pitchFamily="18" charset="0"/>
                <a:cs typeface="Times New Roman" panose="02020603050405020304" pitchFamily="18" charset="0"/>
              </a:rPr>
              <a:t>описаний </a:t>
            </a:r>
            <a:r>
              <a:rPr lang="ru-RU" dirty="0" smtClean="0">
                <a:latin typeface="Times New Roman" panose="02020603050405020304" pitchFamily="18" charset="0"/>
                <a:cs typeface="Times New Roman" panose="02020603050405020304" pitchFamily="18" charset="0"/>
              </a:rPr>
              <a:t>архитектурных моделей;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разработку </a:t>
            </a:r>
            <a:r>
              <a:rPr lang="ru-RU" dirty="0">
                <a:latin typeface="Times New Roman" panose="02020603050405020304" pitchFamily="18" charset="0"/>
                <a:cs typeface="Times New Roman" panose="02020603050405020304" pitchFamily="18" charset="0"/>
              </a:rPr>
              <a:t>инструментариев моделирования архитектуры и методов процесса </a:t>
            </a:r>
            <a:r>
              <a:rPr lang="ru-RU" dirty="0" err="1" smtClean="0">
                <a:latin typeface="Times New Roman" panose="02020603050405020304" pitchFamily="18" charset="0"/>
                <a:cs typeface="Times New Roman" panose="02020603050405020304" pitchFamily="18" charset="0"/>
              </a:rPr>
              <a:t>архитектуриэации</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установление </a:t>
            </a:r>
            <a:r>
              <a:rPr lang="ru-RU" dirty="0">
                <a:latin typeface="Times New Roman" panose="02020603050405020304" pitchFamily="18" charset="0"/>
                <a:cs typeface="Times New Roman" panose="02020603050405020304" pitchFamily="18" charset="0"/>
              </a:rPr>
              <a:t>процессов для содействия связи, обязательствам и межсистемному функционированию через множественные проекты и/или организации</a:t>
            </a:r>
            <a:r>
              <a:rPr lang="ru-RU" b="1"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Примеры </a:t>
            </a:r>
            <a:r>
              <a:rPr lang="ru-RU" dirty="0">
                <a:latin typeface="Times New Roman" panose="02020603050405020304" pitchFamily="18" charset="0"/>
                <a:cs typeface="Times New Roman" panose="02020603050405020304" pitchFamily="18" charset="0"/>
              </a:rPr>
              <a:t>структуры архитектуры </a:t>
            </a:r>
            <a:r>
              <a:rPr lang="en-US"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архитектурных </a:t>
            </a:r>
            <a:r>
              <a:rPr lang="ru-RU" b="1" dirty="0" err="1" smtClean="0">
                <a:latin typeface="Times New Roman" panose="02020603050405020304" pitchFamily="18" charset="0"/>
                <a:cs typeface="Times New Roman" panose="02020603050405020304" pitchFamily="18" charset="0"/>
              </a:rPr>
              <a:t>фреймворков</a:t>
            </a:r>
            <a:r>
              <a:rPr lang="ru-RU" dirty="0" smtClean="0">
                <a:latin typeface="Times New Roman" panose="02020603050405020304" pitchFamily="18" charset="0"/>
                <a:cs typeface="Times New Roman" panose="02020603050405020304" pitchFamily="18" charset="0"/>
              </a:rPr>
              <a:t>:</a:t>
            </a:r>
          </a:p>
          <a:p>
            <a:pPr marL="514350" indent="-514350">
              <a:buFont typeface="+mj-lt"/>
              <a:buAutoNum type="arabicParenR"/>
            </a:pPr>
            <a:r>
              <a:rPr lang="ru-RU" dirty="0" smtClean="0">
                <a:latin typeface="Times New Roman" panose="02020603050405020304" pitchFamily="18" charset="0"/>
                <a:cs typeface="Times New Roman" panose="02020603050405020304" pitchFamily="18" charset="0"/>
              </a:rPr>
              <a:t>структура </a:t>
            </a:r>
            <a:r>
              <a:rPr lang="ru-RU" dirty="0">
                <a:latin typeface="Times New Roman" panose="02020603050405020304" pitchFamily="18" charset="0"/>
                <a:cs typeface="Times New Roman" panose="02020603050405020304" pitchFamily="18" charset="0"/>
              </a:rPr>
              <a:t>архитектуры </a:t>
            </a:r>
            <a:r>
              <a:rPr lang="ru-RU" dirty="0" err="1" smtClean="0">
                <a:latin typeface="Times New Roman" panose="02020603050405020304" pitchFamily="18" charset="0"/>
                <a:cs typeface="Times New Roman" panose="02020603050405020304" pitchFamily="18" charset="0"/>
              </a:rPr>
              <a:t>Захмана</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для информационных </a:t>
            </a:r>
            <a:r>
              <a:rPr lang="ru-RU" dirty="0" smtClean="0">
                <a:latin typeface="Times New Roman" panose="02020603050405020304" pitchFamily="18" charset="0"/>
                <a:cs typeface="Times New Roman" panose="02020603050405020304" pitchFamily="18" charset="0"/>
              </a:rPr>
              <a:t>систем, </a:t>
            </a:r>
          </a:p>
          <a:p>
            <a:pPr marL="514350" indent="-514350">
              <a:buFont typeface="+mj-lt"/>
              <a:buAutoNum type="arabicParenR"/>
            </a:pPr>
            <a:r>
              <a:rPr lang="ru-RU" dirty="0" smtClean="0">
                <a:latin typeface="Times New Roman" panose="02020603050405020304" pitchFamily="18" charset="0"/>
                <a:cs typeface="Times New Roman" panose="02020603050405020304" pitchFamily="18" charset="0"/>
              </a:rPr>
              <a:t>структура </a:t>
            </a:r>
            <a:r>
              <a:rPr lang="ru-RU" dirty="0">
                <a:latin typeface="Times New Roman" panose="02020603050405020304" pitchFamily="18" charset="0"/>
                <a:cs typeface="Times New Roman" panose="02020603050405020304" pitchFamily="18" charset="0"/>
              </a:rPr>
              <a:t>архитектуры британского Министерства </a:t>
            </a:r>
            <a:r>
              <a:rPr lang="ru-RU" dirty="0" smtClean="0">
                <a:latin typeface="Times New Roman" panose="02020603050405020304" pitchFamily="18" charset="0"/>
                <a:cs typeface="Times New Roman" panose="02020603050405020304" pitchFamily="18" charset="0"/>
              </a:rPr>
              <a:t>обороны (</a:t>
            </a:r>
            <a:r>
              <a:rPr lang="en-US" dirty="0" smtClean="0">
                <a:latin typeface="Times New Roman" panose="02020603050405020304" pitchFamily="18" charset="0"/>
                <a:cs typeface="Times New Roman" panose="02020603050405020304" pitchFamily="18" charset="0"/>
              </a:rPr>
              <a:t>MODAF</a:t>
            </a:r>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marL="514350" indent="-514350">
              <a:buFont typeface="+mj-lt"/>
              <a:buAutoNum type="arabicParenR"/>
            </a:pPr>
            <a:r>
              <a:rPr lang="ru-RU" dirty="0" smtClean="0">
                <a:latin typeface="Times New Roman" panose="02020603050405020304" pitchFamily="18" charset="0"/>
                <a:cs typeface="Times New Roman" panose="02020603050405020304" pitchFamily="18" charset="0"/>
              </a:rPr>
              <a:t>Структура архитектуры </a:t>
            </a:r>
            <a:r>
              <a:rPr lang="ru-RU" dirty="0" err="1" smtClean="0">
                <a:latin typeface="Times New Roman" panose="02020603050405020304" pitchFamily="18" charset="0"/>
                <a:cs typeface="Times New Roman" panose="02020603050405020304" pitchFamily="18" charset="0"/>
              </a:rPr>
              <a:t>Минестерства</a:t>
            </a:r>
            <a:r>
              <a:rPr lang="ru-RU" dirty="0" smtClean="0">
                <a:latin typeface="Times New Roman" panose="02020603050405020304" pitchFamily="18" charset="0"/>
                <a:cs typeface="Times New Roman" panose="02020603050405020304" pitchFamily="18" charset="0"/>
              </a:rPr>
              <a:t> обороны </a:t>
            </a:r>
            <a:r>
              <a:rPr lang="ru-RU" dirty="0" smtClean="0">
                <a:latin typeface="Times New Roman" panose="02020603050405020304" pitchFamily="18" charset="0"/>
                <a:cs typeface="Times New Roman" panose="02020603050405020304" pitchFamily="18" charset="0"/>
              </a:rPr>
              <a:t>США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DODAF)</a:t>
            </a:r>
            <a:endParaRPr lang="ru-RU" dirty="0" smtClean="0">
              <a:latin typeface="Times New Roman" panose="02020603050405020304" pitchFamily="18" charset="0"/>
              <a:cs typeface="Times New Roman" panose="02020603050405020304" pitchFamily="18" charset="0"/>
            </a:endParaRPr>
          </a:p>
          <a:p>
            <a:pPr marL="514350" indent="-514350">
              <a:buFont typeface="+mj-lt"/>
              <a:buAutoNum type="arabicParenR"/>
            </a:pPr>
            <a:r>
              <a:rPr lang="ru-RU" dirty="0" smtClean="0">
                <a:latin typeface="Times New Roman" panose="02020603050405020304" pitchFamily="18" charset="0"/>
                <a:cs typeface="Times New Roman" panose="02020603050405020304" pitchFamily="18" charset="0"/>
              </a:rPr>
              <a:t>структура </a:t>
            </a:r>
            <a:r>
              <a:rPr lang="ru-RU" dirty="0">
                <a:latin typeface="Times New Roman" panose="02020603050405020304" pitchFamily="18" charset="0"/>
                <a:cs typeface="Times New Roman" panose="02020603050405020304" pitchFamily="18" charset="0"/>
              </a:rPr>
              <a:t>архитектуры открытых групп </a:t>
            </a:r>
            <a:r>
              <a:rPr lang="ru-RU" dirty="0" smtClean="0">
                <a:latin typeface="Times New Roman" panose="02020603050405020304" pitchFamily="18" charset="0"/>
                <a:cs typeface="Times New Roman" panose="02020603050405020304" pitchFamily="18" charset="0"/>
              </a:rPr>
              <a:t>TOGAF, </a:t>
            </a:r>
          </a:p>
          <a:p>
            <a:pPr marL="514350" indent="-514350">
              <a:buFont typeface="+mj-lt"/>
              <a:buAutoNum type="arabicParenR"/>
            </a:pPr>
            <a:r>
              <a:rPr lang="ru-RU" dirty="0" smtClean="0">
                <a:latin typeface="Times New Roman" panose="02020603050405020304" pitchFamily="18" charset="0"/>
                <a:cs typeface="Times New Roman" panose="02020603050405020304" pitchFamily="18" charset="0"/>
              </a:rPr>
              <a:t>модель </a:t>
            </a:r>
            <a:r>
              <a:rPr lang="ru-RU" dirty="0">
                <a:latin typeface="Times New Roman" panose="02020603050405020304" pitchFamily="18" charset="0"/>
                <a:cs typeface="Times New Roman" panose="02020603050405020304" pitchFamily="18" charset="0"/>
              </a:rPr>
              <a:t>представления </a:t>
            </a:r>
            <a:r>
              <a:rPr lang="ru-RU" dirty="0" err="1">
                <a:latin typeface="Times New Roman" panose="02020603050405020304" pitchFamily="18" charset="0"/>
                <a:cs typeface="Times New Roman" panose="02020603050405020304" pitchFamily="18" charset="0"/>
              </a:rPr>
              <a:t>Крухтена</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(4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1);</a:t>
            </a:r>
            <a:endParaRPr lang="ru-RU" dirty="0" smtClean="0">
              <a:latin typeface="Times New Roman" panose="02020603050405020304" pitchFamily="18" charset="0"/>
              <a:cs typeface="Times New Roman" panose="02020603050405020304" pitchFamily="18" charset="0"/>
            </a:endParaRPr>
          </a:p>
          <a:p>
            <a:pPr marL="514350" indent="-514350">
              <a:buFont typeface="+mj-lt"/>
              <a:buAutoNum type="arabicParenR"/>
            </a:pPr>
            <a:r>
              <a:rPr lang="ru-RU" dirty="0" smtClean="0">
                <a:latin typeface="Times New Roman" panose="02020603050405020304" pitchFamily="18" charset="0"/>
                <a:cs typeface="Times New Roman" panose="02020603050405020304" pitchFamily="18" charset="0"/>
              </a:rPr>
              <a:t>эталонная </a:t>
            </a:r>
            <a:r>
              <a:rPr lang="ru-RU" dirty="0">
                <a:latin typeface="Times New Roman" panose="02020603050405020304" pitchFamily="18" charset="0"/>
                <a:cs typeface="Times New Roman" panose="02020603050405020304" pitchFamily="18" charset="0"/>
              </a:rPr>
              <a:t>модель для открытой распределенной обработки (RM-ODP) {ИС01МЭК 10746</a:t>
            </a:r>
            <a:r>
              <a:rPr lang="ru-RU" dirty="0" smtClean="0">
                <a:latin typeface="Times New Roman" panose="02020603050405020304" pitchFamily="18" charset="0"/>
                <a:cs typeface="Times New Roman" panose="02020603050405020304" pitchFamily="18" charset="0"/>
              </a:rPr>
              <a:t>];</a:t>
            </a:r>
          </a:p>
          <a:p>
            <a:pPr marL="514350" indent="-514350">
              <a:buFont typeface="+mj-lt"/>
              <a:buAutoNum type="arabicParenR"/>
            </a:pPr>
            <a:r>
              <a:rPr lang="ru-RU" dirty="0" smtClean="0">
                <a:latin typeface="Times New Roman" panose="02020603050405020304" pitchFamily="18" charset="0"/>
                <a:cs typeface="Times New Roman" panose="02020603050405020304" pitchFamily="18" charset="0"/>
              </a:rPr>
              <a:t>обобщенная </a:t>
            </a:r>
            <a:r>
              <a:rPr lang="ru-RU" dirty="0">
                <a:latin typeface="Times New Roman" panose="02020603050405020304" pitchFamily="18" charset="0"/>
                <a:cs typeface="Times New Roman" panose="02020603050405020304" pitchFamily="18" charset="0"/>
              </a:rPr>
              <a:t>эталонная архитектура предприятия (GERA) {ISO 15704</a:t>
            </a:r>
            <a:r>
              <a:rPr lang="ru-RU" dirty="0" smtClean="0">
                <a:latin typeface="Times New Roman" panose="02020603050405020304" pitchFamily="18" charset="0"/>
                <a:cs typeface="Times New Roman" panose="02020603050405020304" pitchFamily="18" charset="0"/>
              </a:rPr>
              <a:t>] и др.</a:t>
            </a:r>
          </a:p>
          <a:p>
            <a:pPr marL="0" indent="0">
              <a:buNone/>
            </a:pPr>
            <a:endParaRPr lang="ru-RU" dirty="0" smtClean="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pPr marL="514350" indent="-514350">
              <a:buFont typeface="+mj-lt"/>
              <a:buAutoNum type="arabicParenR"/>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183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711200" y="304800"/>
            <a:ext cx="10522587" cy="6400800"/>
          </a:xfrm>
          <a:prstGeom prst="rect">
            <a:avLst/>
          </a:prstGeom>
        </p:spPr>
      </p:pic>
    </p:spTree>
    <p:extLst>
      <p:ext uri="{BB962C8B-B14F-4D97-AF65-F5344CB8AC3E}">
        <p14:creationId xmlns:p14="http://schemas.microsoft.com/office/powerpoint/2010/main" val="4255514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8113" y="2252870"/>
            <a:ext cx="2117035" cy="509518"/>
          </a:xfrm>
        </p:spPr>
        <p:txBody>
          <a:bodyPr>
            <a:normAutofit fontScale="90000"/>
          </a:bodyPr>
          <a:lstStyle/>
          <a:p>
            <a:pPr algn="ctr"/>
            <a:r>
              <a:rPr lang="en-US" sz="4000" b="1" dirty="0" smtClean="0"/>
              <a:t>TOGAF</a:t>
            </a:r>
            <a:r>
              <a:rPr lang="ru-RU" sz="4000" b="1" dirty="0" smtClean="0"/>
              <a:t> 9.2</a:t>
            </a:r>
            <a:r>
              <a:rPr lang="ru-RU" b="1" dirty="0" smtClean="0"/>
              <a:t> </a:t>
            </a:r>
            <a:r>
              <a:rPr lang="ru-RU" sz="2700" b="1" dirty="0" smtClean="0"/>
              <a:t>(</a:t>
            </a:r>
            <a:r>
              <a:rPr lang="en-US" sz="2700" b="1" dirty="0" smtClean="0">
                <a:hlinkClick r:id="rId2"/>
              </a:rPr>
              <a:t>http://pubs.opengroup.org/architecture/togaf92-doc/arch</a:t>
            </a:r>
            <a:r>
              <a:rPr lang="en-US" sz="2700" b="1" dirty="0" smtClean="0">
                <a:hlinkClick r:id="rId2"/>
              </a:rPr>
              <a:t>/</a:t>
            </a:r>
            <a:r>
              <a:rPr lang="ru-RU" sz="2700" b="1" dirty="0" smtClean="0"/>
              <a:t> )</a:t>
            </a:r>
            <a:endParaRPr lang="ru-RU" sz="2700" b="1" dirty="0"/>
          </a:p>
        </p:txBody>
      </p:sp>
      <p:pic>
        <p:nvPicPr>
          <p:cNvPr id="2050" name="Picture 2" descr="http://pubs.opengroup.org/architecture/togaf92-doc/arch/Figures/01_structur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5866" y="228750"/>
            <a:ext cx="8165716" cy="662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91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1548" y="265043"/>
            <a:ext cx="11423374" cy="6361044"/>
          </a:xfrm>
        </p:spPr>
        <p:txBody>
          <a:bodyPr>
            <a:noAutofit/>
          </a:bodyPr>
          <a:lstStyle/>
          <a:p>
            <a:pPr>
              <a:spcBef>
                <a:spcPts val="0"/>
              </a:spcBef>
            </a:pPr>
            <a:r>
              <a:rPr lang="ru-RU" sz="2400" b="1" dirty="0" smtClean="0"/>
              <a:t>ЧАСТЬ I (Введение). </a:t>
            </a:r>
            <a:r>
              <a:rPr lang="ru-RU" sz="2400" dirty="0" smtClean="0"/>
              <a:t>Эта часть обеспечивает высокоуровневое введение в ключевые концепции архитектуры предприятия и, в частности, подход TOGAF. Он содержит определения терминов, используемых в этом стандарте.</a:t>
            </a:r>
          </a:p>
          <a:p>
            <a:pPr>
              <a:spcBef>
                <a:spcPts val="0"/>
              </a:spcBef>
            </a:pPr>
            <a:r>
              <a:rPr lang="ru-RU" sz="2400" b="1" dirty="0" smtClean="0"/>
              <a:t>ЧАСТЬ II (Метод разработки архитектуры) </a:t>
            </a:r>
            <a:r>
              <a:rPr lang="ru-RU" sz="2400" dirty="0" smtClean="0"/>
              <a:t>Эта часть является основой структуры TOGAF. В нем описывается метод разработки архитектуры TOGAF (ADM) - поэтапный подход к разработке архитектуры предприятия.</a:t>
            </a:r>
          </a:p>
          <a:p>
            <a:pPr>
              <a:spcBef>
                <a:spcPts val="0"/>
              </a:spcBef>
            </a:pPr>
            <a:r>
              <a:rPr lang="ru-RU" sz="2400" b="1" dirty="0" smtClean="0"/>
              <a:t>ЧАСТЬ III (Руководства и методы ADM) </a:t>
            </a:r>
            <a:r>
              <a:rPr lang="ru-RU" sz="2400" dirty="0" smtClean="0"/>
              <a:t>Эта часть содержит набор руководств и методов, доступных для использования при применении подхода TOGAF и ADGA TOGAF. Дополнительные рекомендации и методы доступны в библиотеке TOGAF.</a:t>
            </a:r>
          </a:p>
          <a:p>
            <a:pPr>
              <a:spcBef>
                <a:spcPts val="0"/>
              </a:spcBef>
            </a:pPr>
            <a:r>
              <a:rPr lang="ru-RU" sz="2400" b="1" dirty="0" smtClean="0"/>
              <a:t>ЧАСТЬ IV (</a:t>
            </a:r>
            <a:r>
              <a:rPr lang="ru-RU" sz="2400" b="1" dirty="0" err="1" smtClean="0"/>
              <a:t>Framework</a:t>
            </a:r>
            <a:r>
              <a:rPr lang="ru-RU" sz="2400" b="1" dirty="0" smtClean="0"/>
              <a:t> </a:t>
            </a:r>
            <a:r>
              <a:rPr lang="ru-RU" sz="2400" b="1" dirty="0" err="1" smtClean="0"/>
              <a:t>Content</a:t>
            </a:r>
            <a:r>
              <a:rPr lang="ru-RU" sz="2400" b="1" dirty="0" smtClean="0"/>
              <a:t> </a:t>
            </a:r>
            <a:r>
              <a:rPr lang="ru-RU" sz="2400" b="1" dirty="0" err="1" smtClean="0"/>
              <a:t>Framework</a:t>
            </a:r>
            <a:r>
              <a:rPr lang="ru-RU" sz="2400" b="1" dirty="0" smtClean="0"/>
              <a:t>) </a:t>
            </a:r>
            <a:r>
              <a:rPr lang="ru-RU" sz="2400" dirty="0" smtClean="0"/>
              <a:t>В этой части описывается структура содержимого TOGAF, включая структурированную метамодель для архитектурных артефактов, использование повторно используемых блоков построения архитектуры (ABB) и обзор типичных результатов архитектуры.</a:t>
            </a:r>
          </a:p>
          <a:p>
            <a:pPr>
              <a:spcBef>
                <a:spcPts val="0"/>
              </a:spcBef>
            </a:pPr>
            <a:r>
              <a:rPr lang="ru-RU" sz="2400" b="1" dirty="0" smtClean="0"/>
              <a:t>ЧАСТЬ V(</a:t>
            </a:r>
            <a:r>
              <a:rPr lang="ru-RU" sz="2400" b="1" dirty="0" err="1" smtClean="0"/>
              <a:t>Enterprise</a:t>
            </a:r>
            <a:r>
              <a:rPr lang="ru-RU" sz="2400" b="1" dirty="0" smtClean="0"/>
              <a:t> </a:t>
            </a:r>
            <a:r>
              <a:rPr lang="ru-RU" sz="2400" b="1" dirty="0" err="1" smtClean="0"/>
              <a:t>Continuum</a:t>
            </a:r>
            <a:r>
              <a:rPr lang="ru-RU" sz="2400" b="1" dirty="0" smtClean="0"/>
              <a:t> &amp; </a:t>
            </a:r>
            <a:r>
              <a:rPr lang="ru-RU" sz="2400" b="1" dirty="0" err="1" smtClean="0"/>
              <a:t>Tools</a:t>
            </a:r>
            <a:r>
              <a:rPr lang="ru-RU" sz="2400" b="1" dirty="0" smtClean="0"/>
              <a:t>) </a:t>
            </a:r>
            <a:r>
              <a:rPr lang="ru-RU" sz="2400" dirty="0" smtClean="0"/>
              <a:t>В этой части рассматриваются соответствующие таксономии и инструменты для категоризации и хранения результатов архитектурной деятельности внутри предприятия.</a:t>
            </a:r>
          </a:p>
          <a:p>
            <a:pPr>
              <a:spcBef>
                <a:spcPts val="0"/>
              </a:spcBef>
            </a:pPr>
            <a:r>
              <a:rPr lang="ru-RU" sz="2400" b="1" dirty="0" smtClean="0"/>
              <a:t>ЧАСТЬ VI (</a:t>
            </a:r>
            <a:r>
              <a:rPr lang="ru-RU" sz="2400" b="1" dirty="0" err="1" smtClean="0"/>
              <a:t>Framework</a:t>
            </a:r>
            <a:r>
              <a:rPr lang="ru-RU" sz="2400" b="1" dirty="0" smtClean="0"/>
              <a:t> </a:t>
            </a:r>
            <a:r>
              <a:rPr lang="ru-RU" sz="2400" b="1" dirty="0" err="1" smtClean="0"/>
              <a:t>Capability</a:t>
            </a:r>
            <a:r>
              <a:rPr lang="ru-RU" sz="2400" b="1" dirty="0" smtClean="0"/>
              <a:t> </a:t>
            </a:r>
            <a:r>
              <a:rPr lang="ru-RU" sz="2400" b="1" dirty="0" err="1" smtClean="0"/>
              <a:t>Framework</a:t>
            </a:r>
            <a:r>
              <a:rPr lang="ru-RU" sz="2400" b="1" dirty="0" smtClean="0"/>
              <a:t>)</a:t>
            </a:r>
            <a:r>
              <a:rPr lang="ru-RU" sz="2400" dirty="0" smtClean="0"/>
              <a:t> В этой части обсуждается организация, процессы, навыки, роли и обязанности, необходимые для создания и использования функции архитектуры внутри предприятия.</a:t>
            </a:r>
            <a:endParaRPr lang="ru-RU" sz="2400" dirty="0"/>
          </a:p>
        </p:txBody>
      </p:sp>
    </p:spTree>
    <p:extLst>
      <p:ext uri="{BB962C8B-B14F-4D97-AF65-F5344CB8AC3E}">
        <p14:creationId xmlns:p14="http://schemas.microsoft.com/office/powerpoint/2010/main" val="310378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37198"/>
          </a:xfrm>
        </p:spPr>
        <p:txBody>
          <a:bodyPr>
            <a:normAutofit fontScale="90000"/>
          </a:bodyPr>
          <a:lstStyle/>
          <a:p>
            <a:pPr algn="ctr"/>
            <a:r>
              <a:rPr lang="ru-RU" b="1" dirty="0" smtClean="0"/>
              <a:t>Модели</a:t>
            </a:r>
            <a:endParaRPr lang="ru-RU" b="1" dirty="0"/>
          </a:p>
        </p:txBody>
      </p:sp>
      <p:sp>
        <p:nvSpPr>
          <p:cNvPr id="3" name="Объект 2"/>
          <p:cNvSpPr>
            <a:spLocks noGrp="1"/>
          </p:cNvSpPr>
          <p:nvPr>
            <p:ph idx="1"/>
          </p:nvPr>
        </p:nvSpPr>
        <p:spPr>
          <a:xfrm>
            <a:off x="609600" y="1002323"/>
            <a:ext cx="10515600" cy="5081953"/>
          </a:xfrm>
        </p:spPr>
        <p:txBody>
          <a:bodyPr>
            <a:noAutofit/>
          </a:bodyPr>
          <a:lstStyle/>
          <a:p>
            <a:pPr marL="0" indent="0" algn="just">
              <a:buNone/>
            </a:pPr>
            <a:r>
              <a:rPr lang="ru-RU" sz="2400" b="1" dirty="0" smtClean="0"/>
              <a:t>Модель</a:t>
            </a:r>
            <a:r>
              <a:rPr lang="ru-RU" sz="2400" dirty="0"/>
              <a:t> </a:t>
            </a:r>
            <a:r>
              <a:rPr lang="ru-RU" sz="2400" dirty="0" smtClean="0"/>
              <a:t>(</a:t>
            </a:r>
            <a:r>
              <a:rPr lang="ru-RU" sz="2400" i="1" dirty="0" err="1" smtClean="0"/>
              <a:t>modulus</a:t>
            </a:r>
            <a:r>
              <a:rPr lang="ru-RU" sz="2400" dirty="0"/>
              <a:t> — «мера, аналог, образец») — </a:t>
            </a:r>
            <a:r>
              <a:rPr lang="ru-RU" sz="2400" dirty="0" smtClean="0"/>
              <a:t>система</a:t>
            </a:r>
            <a:r>
              <a:rPr lang="ru-RU" sz="2400" dirty="0"/>
              <a:t>, исследование которой служит средством для получения </a:t>
            </a:r>
            <a:r>
              <a:rPr lang="ru-RU" sz="2400" dirty="0" smtClean="0"/>
              <a:t>информации</a:t>
            </a:r>
            <a:r>
              <a:rPr lang="ru-RU" sz="2400" dirty="0"/>
              <a:t> о другой </a:t>
            </a:r>
            <a:r>
              <a:rPr lang="ru-RU" sz="2400" dirty="0" smtClean="0"/>
              <a:t>системе; </a:t>
            </a:r>
            <a:r>
              <a:rPr lang="ru-RU" sz="2400" dirty="0"/>
              <a:t>представление некоторого реального процесса, устройства или </a:t>
            </a:r>
            <a:r>
              <a:rPr lang="ru-RU" sz="2400" dirty="0" smtClean="0"/>
              <a:t>концепции.</a:t>
            </a:r>
            <a:endParaRPr lang="ru-RU" sz="2400" dirty="0"/>
          </a:p>
          <a:p>
            <a:pPr marL="0" indent="0" algn="just">
              <a:buNone/>
            </a:pPr>
            <a:r>
              <a:rPr lang="ru-RU" sz="2400" b="1" dirty="0"/>
              <a:t>Модель</a:t>
            </a:r>
            <a:r>
              <a:rPr lang="ru-RU" sz="2400" dirty="0"/>
              <a:t> </a:t>
            </a:r>
            <a:r>
              <a:rPr lang="ru-RU" sz="2400" dirty="0" smtClean="0"/>
              <a:t>- абстрактное </a:t>
            </a:r>
            <a:r>
              <a:rPr lang="ru-RU" sz="2400" dirty="0"/>
              <a:t>представление реальности в </a:t>
            </a:r>
            <a:r>
              <a:rPr lang="ru-RU" sz="2400" dirty="0" smtClean="0"/>
              <a:t>математической</a:t>
            </a:r>
            <a:r>
              <a:rPr lang="ru-RU" sz="2400" dirty="0"/>
              <a:t>, физической, символической, графической или </a:t>
            </a:r>
            <a:r>
              <a:rPr lang="ru-RU" sz="2400" dirty="0" smtClean="0"/>
              <a:t>дескриптивной форме </a:t>
            </a:r>
            <a:r>
              <a:rPr lang="ru-RU" sz="2400" dirty="0" smtClean="0"/>
              <a:t>определённых </a:t>
            </a:r>
            <a:r>
              <a:rPr lang="ru-RU" sz="2400" dirty="0"/>
              <a:t>аспектов этой реальности </a:t>
            </a:r>
            <a:r>
              <a:rPr lang="ru-RU" sz="2400" dirty="0" smtClean="0"/>
              <a:t>с целью их изучения, подготовки и принятия определенных решений.  </a:t>
            </a:r>
            <a:endParaRPr lang="ru-RU" sz="2400" dirty="0" smtClean="0"/>
          </a:p>
          <a:p>
            <a:pPr marL="0" indent="0" algn="just">
              <a:buNone/>
            </a:pPr>
            <a:r>
              <a:rPr lang="ru-RU" sz="2400" dirty="0" smtClean="0"/>
              <a:t>Модель - многозначное </a:t>
            </a:r>
            <a:r>
              <a:rPr lang="ru-RU" sz="2400" dirty="0" smtClean="0"/>
              <a:t>понятие, поэтому в науке и технике </a:t>
            </a:r>
            <a:r>
              <a:rPr lang="ru-RU" sz="2400" u="sng" dirty="0" smtClean="0"/>
              <a:t>не существует единой классификации видов моделей</a:t>
            </a:r>
            <a:r>
              <a:rPr lang="ru-RU" sz="2400" dirty="0" smtClean="0"/>
              <a:t>, </a:t>
            </a:r>
            <a:r>
              <a:rPr lang="ru-RU" sz="2400" dirty="0" smtClean="0"/>
              <a:t>а делаются </a:t>
            </a:r>
            <a:r>
              <a:rPr lang="ru-RU" sz="2400" dirty="0" smtClean="0"/>
              <a:t>лишь акценты </a:t>
            </a:r>
            <a:r>
              <a:rPr lang="ru-RU" sz="2400" dirty="0" smtClean="0"/>
              <a:t>в определении моделей: характер </a:t>
            </a:r>
            <a:r>
              <a:rPr lang="ru-RU" sz="2400" dirty="0" smtClean="0"/>
              <a:t>моделируемых объектов, </a:t>
            </a:r>
            <a:r>
              <a:rPr lang="ru-RU" sz="2400" dirty="0" smtClean="0"/>
              <a:t>сфер приложения процесса  </a:t>
            </a:r>
            <a:r>
              <a:rPr lang="ru-RU" sz="2400" dirty="0" smtClean="0"/>
              <a:t>моделирования, </a:t>
            </a:r>
            <a:r>
              <a:rPr lang="ru-RU" sz="2400" dirty="0" smtClean="0"/>
              <a:t>способ </a:t>
            </a:r>
            <a:r>
              <a:rPr lang="ru-RU" sz="2400" dirty="0" smtClean="0"/>
              <a:t>представления моделей и т.д.</a:t>
            </a:r>
          </a:p>
          <a:p>
            <a:pPr marL="0" indent="0">
              <a:buNone/>
            </a:pPr>
            <a:r>
              <a:rPr lang="ru-RU" sz="2400" dirty="0" smtClean="0"/>
              <a:t>Моделирование предполагает </a:t>
            </a:r>
            <a:r>
              <a:rPr lang="ru-RU" sz="2400" b="1" i="1" dirty="0" smtClean="0"/>
              <a:t>построение</a:t>
            </a:r>
            <a:r>
              <a:rPr lang="ru-RU" sz="2400" dirty="0" smtClean="0"/>
              <a:t> и </a:t>
            </a:r>
            <a:r>
              <a:rPr lang="ru-RU" sz="2400" b="1" i="1" dirty="0" smtClean="0"/>
              <a:t>изучение</a:t>
            </a:r>
            <a:r>
              <a:rPr lang="ru-RU" sz="2400" dirty="0" smtClean="0"/>
              <a:t> моделей </a:t>
            </a:r>
            <a:r>
              <a:rPr lang="ru-RU" sz="2400" i="1" dirty="0" smtClean="0"/>
              <a:t>объектов, процессов или явлений</a:t>
            </a:r>
            <a:r>
              <a:rPr lang="ru-RU" sz="2400" dirty="0" smtClean="0"/>
              <a:t> с целью </a:t>
            </a:r>
            <a:r>
              <a:rPr lang="ru-RU" sz="2400" dirty="0" smtClean="0"/>
              <a:t>определения </a:t>
            </a:r>
            <a:r>
              <a:rPr lang="ru-RU" sz="2400" dirty="0" smtClean="0"/>
              <a:t>их свойств и </a:t>
            </a:r>
            <a:r>
              <a:rPr lang="ru-RU" sz="2400" dirty="0" smtClean="0"/>
              <a:t>изучения поведения </a:t>
            </a:r>
            <a:r>
              <a:rPr lang="ru-RU" sz="2400" dirty="0" smtClean="0"/>
              <a:t>в настоящем </a:t>
            </a:r>
            <a:r>
              <a:rPr lang="ru-RU" sz="2400" dirty="0" smtClean="0"/>
              <a:t>времени, прогнозирования </a:t>
            </a:r>
            <a:r>
              <a:rPr lang="ru-RU" sz="2400" dirty="0" smtClean="0"/>
              <a:t>будущих </a:t>
            </a:r>
            <a:r>
              <a:rPr lang="ru-RU" sz="2400" dirty="0" smtClean="0"/>
              <a:t>состояний и др.</a:t>
            </a:r>
            <a:endParaRPr lang="ru-RU" sz="2400" dirty="0" smtClean="0"/>
          </a:p>
        </p:txBody>
      </p:sp>
    </p:spTree>
    <p:extLst>
      <p:ext uri="{BB962C8B-B14F-4D97-AF65-F5344CB8AC3E}">
        <p14:creationId xmlns:p14="http://schemas.microsoft.com/office/powerpoint/2010/main" val="21921165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42040"/>
          </a:xfrm>
        </p:spPr>
        <p:txBody>
          <a:bodyPr>
            <a:normAutofit/>
          </a:bodyPr>
          <a:lstStyle/>
          <a:p>
            <a:pPr algn="ctr"/>
            <a:r>
              <a:rPr lang="ru-RU" sz="2400" b="1" dirty="0" smtClean="0"/>
              <a:t>Метод архитектурного проектирования - </a:t>
            </a:r>
            <a:r>
              <a:rPr lang="en-US" sz="2400" b="1" dirty="0" smtClean="0"/>
              <a:t>Architecture </a:t>
            </a:r>
            <a:r>
              <a:rPr lang="en-US" sz="2400" b="1" dirty="0"/>
              <a:t>Development </a:t>
            </a:r>
            <a:r>
              <a:rPr lang="en-US" sz="2400" b="1" dirty="0" smtClean="0"/>
              <a:t>Method</a:t>
            </a:r>
            <a:endParaRPr lang="ru-RU" sz="2400" dirty="0"/>
          </a:p>
        </p:txBody>
      </p:sp>
      <p:pic>
        <p:nvPicPr>
          <p:cNvPr id="7170" name="Picture 2" descr="http://pubs.opengroup.org/architecture/togaf92-doc/arch/Figures/adm.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504" y="1225088"/>
            <a:ext cx="5495925" cy="5340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13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84313"/>
            <a:ext cx="10515600" cy="6281530"/>
          </a:xfrm>
        </p:spPr>
        <p:txBody>
          <a:bodyPr>
            <a:noAutofit/>
          </a:bodyPr>
          <a:lstStyle/>
          <a:p>
            <a:pPr>
              <a:spcBef>
                <a:spcPts val="600"/>
              </a:spcBef>
            </a:pPr>
            <a:r>
              <a:rPr lang="ru-RU" sz="2000" b="1" dirty="0" smtClean="0"/>
              <a:t>Предварительная фаза - </a:t>
            </a:r>
            <a:r>
              <a:rPr lang="ru-RU" sz="2000" dirty="0" smtClean="0"/>
              <a:t>действия по подготовке и инициации архитектуры предприятия, настройка структуры TOGAF и определение принципов архитектуры</a:t>
            </a:r>
          </a:p>
          <a:p>
            <a:pPr>
              <a:spcBef>
                <a:spcPts val="600"/>
              </a:spcBef>
            </a:pPr>
            <a:r>
              <a:rPr lang="ru-RU" sz="2000" b="1" dirty="0" smtClean="0"/>
              <a:t>Фаза A</a:t>
            </a:r>
            <a:r>
              <a:rPr lang="ru-RU" sz="2000" dirty="0" smtClean="0"/>
              <a:t>: Архитектурное видение, начальная фаза цикла разработки архитектуры, определение сферы действия инициативы по развитию архитектуры, заинтересованных сторон, создание представлений (</a:t>
            </a:r>
            <a:r>
              <a:rPr lang="ru-RU" sz="2000" dirty="0" err="1" smtClean="0"/>
              <a:t>Vision</a:t>
            </a:r>
            <a:r>
              <a:rPr lang="ru-RU" sz="2000" dirty="0" smtClean="0"/>
              <a:t> </a:t>
            </a:r>
            <a:r>
              <a:rPr lang="ru-RU" sz="2000" dirty="0" err="1" smtClean="0"/>
              <a:t>Architecture</a:t>
            </a:r>
            <a:r>
              <a:rPr lang="ru-RU" sz="2000" dirty="0" smtClean="0"/>
              <a:t>), одобрение для продолжения разработки архитектуры.</a:t>
            </a:r>
          </a:p>
          <a:p>
            <a:pPr>
              <a:spcBef>
                <a:spcPts val="600"/>
              </a:spcBef>
            </a:pPr>
            <a:r>
              <a:rPr lang="ru-RU" sz="2000" b="1" dirty="0" smtClean="0"/>
              <a:t>Этап B:</a:t>
            </a:r>
            <a:r>
              <a:rPr lang="ru-RU" sz="2000" dirty="0" smtClean="0"/>
              <a:t> Бизнес-архитектура, описывает развитие архитектуры бизнеса для поддержки согласованного архитектурного видения</a:t>
            </a:r>
          </a:p>
          <a:p>
            <a:pPr>
              <a:spcBef>
                <a:spcPts val="600"/>
              </a:spcBef>
            </a:pPr>
            <a:r>
              <a:rPr lang="ru-RU" sz="2000" b="1" dirty="0" smtClean="0"/>
              <a:t>Этап C:</a:t>
            </a:r>
            <a:r>
              <a:rPr lang="ru-RU" sz="2000" dirty="0" smtClean="0"/>
              <a:t> Архитектура информационных систем для поддержки согласованного архитектурного видения</a:t>
            </a:r>
          </a:p>
          <a:p>
            <a:pPr>
              <a:spcBef>
                <a:spcPts val="600"/>
              </a:spcBef>
            </a:pPr>
            <a:r>
              <a:rPr lang="ru-RU" sz="2000" b="1" dirty="0" smtClean="0"/>
              <a:t>Фаза D</a:t>
            </a:r>
            <a:r>
              <a:rPr lang="ru-RU" sz="2000" dirty="0" smtClean="0"/>
              <a:t>: Технологическая архитектура, описывает развитие ИТ-инфраструктуры для поддержки согласованного видения архитектуры</a:t>
            </a:r>
          </a:p>
          <a:p>
            <a:pPr>
              <a:spcBef>
                <a:spcPts val="600"/>
              </a:spcBef>
            </a:pPr>
            <a:r>
              <a:rPr lang="ru-RU" sz="2000" b="1" dirty="0" smtClean="0"/>
              <a:t>Этап E:</a:t>
            </a:r>
            <a:r>
              <a:rPr lang="ru-RU" sz="2000" dirty="0" smtClean="0"/>
              <a:t> Возможности и решения, первоначальное планирование внедрения целевой архитектуры, идентификация средств трансформации архитектуры, определенной на предыдущих этапах.</a:t>
            </a:r>
          </a:p>
          <a:p>
            <a:pPr>
              <a:spcBef>
                <a:spcPts val="600"/>
              </a:spcBef>
            </a:pPr>
            <a:r>
              <a:rPr lang="ru-RU" sz="2000" b="1" dirty="0" smtClean="0"/>
              <a:t>Фаза F: </a:t>
            </a:r>
            <a:r>
              <a:rPr lang="ru-RU" sz="2000" dirty="0" smtClean="0"/>
              <a:t>Планирование миграции от базовой к целевой архитектуре.</a:t>
            </a:r>
          </a:p>
          <a:p>
            <a:pPr>
              <a:spcBef>
                <a:spcPts val="600"/>
              </a:spcBef>
            </a:pPr>
            <a:r>
              <a:rPr lang="ru-RU" sz="2000" b="1" dirty="0" smtClean="0"/>
              <a:t>Этап G:</a:t>
            </a:r>
            <a:r>
              <a:rPr lang="ru-RU" sz="2000" dirty="0" smtClean="0"/>
              <a:t> Управление внедрением архитектуры, надзор за ее реализацией.</a:t>
            </a:r>
          </a:p>
          <a:p>
            <a:pPr>
              <a:spcBef>
                <a:spcPts val="600"/>
              </a:spcBef>
            </a:pPr>
            <a:r>
              <a:rPr lang="ru-RU" sz="2000" b="1" dirty="0" smtClean="0"/>
              <a:t>Этап H:</a:t>
            </a:r>
            <a:r>
              <a:rPr lang="ru-RU" sz="2000" dirty="0" smtClean="0"/>
              <a:t> Управление изменениями </a:t>
            </a:r>
            <a:r>
              <a:rPr lang="ru-RU" sz="2000" dirty="0" err="1" smtClean="0"/>
              <a:t>архитектуры.е</a:t>
            </a:r>
            <a:endParaRPr lang="ru-RU" sz="2000" dirty="0" smtClean="0"/>
          </a:p>
          <a:p>
            <a:pPr>
              <a:spcBef>
                <a:spcPts val="600"/>
              </a:spcBef>
            </a:pPr>
            <a:r>
              <a:rPr lang="ru-RU" sz="2000" b="1" dirty="0" smtClean="0"/>
              <a:t>Управление требованиями - </a:t>
            </a:r>
            <a:r>
              <a:rPr lang="ru-RU" sz="2000" dirty="0" smtClean="0"/>
              <a:t>процесс управления требованиями архитектуры во всем ADM.</a:t>
            </a:r>
            <a:endParaRPr lang="ru-RU" sz="2000" dirty="0"/>
          </a:p>
        </p:txBody>
      </p:sp>
    </p:spTree>
    <p:extLst>
      <p:ext uri="{BB962C8B-B14F-4D97-AF65-F5344CB8AC3E}">
        <p14:creationId xmlns:p14="http://schemas.microsoft.com/office/powerpoint/2010/main" val="3895536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338227" y="0"/>
            <a:ext cx="9734550" cy="6858000"/>
          </a:xfrm>
          <a:prstGeom prst="rect">
            <a:avLst/>
          </a:prstGeom>
        </p:spPr>
      </p:pic>
      <p:sp>
        <p:nvSpPr>
          <p:cNvPr id="2" name="TextBox 1"/>
          <p:cNvSpPr txBox="1"/>
          <p:nvPr/>
        </p:nvSpPr>
        <p:spPr>
          <a:xfrm>
            <a:off x="355600" y="2048933"/>
            <a:ext cx="1947333" cy="830997"/>
          </a:xfrm>
          <a:prstGeom prst="rect">
            <a:avLst/>
          </a:prstGeom>
          <a:noFill/>
        </p:spPr>
        <p:txBody>
          <a:bodyPr wrap="square" rtlCol="0">
            <a:spAutoFit/>
          </a:bodyPr>
          <a:lstStyle/>
          <a:p>
            <a:r>
              <a:rPr lang="ru-RU" sz="2400" b="1" dirty="0" smtClean="0"/>
              <a:t>Компоненты </a:t>
            </a:r>
            <a:r>
              <a:rPr lang="en-US" sz="2400" b="1" dirty="0" smtClean="0"/>
              <a:t>TOGAF</a:t>
            </a:r>
            <a:endParaRPr lang="ru-RU" sz="2400" b="1" dirty="0"/>
          </a:p>
        </p:txBody>
      </p:sp>
    </p:spTree>
    <p:extLst>
      <p:ext uri="{BB962C8B-B14F-4D97-AF65-F5344CB8AC3E}">
        <p14:creationId xmlns:p14="http://schemas.microsoft.com/office/powerpoint/2010/main" val="3610871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982" y="1411757"/>
            <a:ext cx="1866366" cy="511007"/>
          </a:xfrm>
        </p:spPr>
        <p:txBody>
          <a:bodyPr>
            <a:noAutofit/>
          </a:bodyPr>
          <a:lstStyle/>
          <a:p>
            <a:r>
              <a:rPr lang="en-US" sz="2400" b="1" dirty="0"/>
              <a:t>TOGAF </a:t>
            </a:r>
            <a:r>
              <a:rPr lang="ru-RU" sz="2400" b="1" dirty="0" smtClean="0"/>
              <a:t>Контент</a:t>
            </a:r>
            <a:endParaRPr lang="ru-RU" sz="2400" b="1" dirty="0"/>
          </a:p>
        </p:txBody>
      </p:sp>
      <p:sp>
        <p:nvSpPr>
          <p:cNvPr id="5" name="Номер слайда 4"/>
          <p:cNvSpPr>
            <a:spLocks noGrp="1"/>
          </p:cNvSpPr>
          <p:nvPr>
            <p:ph type="sldNum" sz="quarter" idx="12"/>
          </p:nvPr>
        </p:nvSpPr>
        <p:spPr/>
        <p:txBody>
          <a:bodyPr/>
          <a:lstStyle/>
          <a:p>
            <a:fld id="{B1F59DA1-0C1B-4993-9AC8-6294791E17D5}" type="slidenum">
              <a:rPr lang="ru-RU" smtClean="0"/>
              <a:t>33</a:t>
            </a:fld>
            <a:endParaRPr lang="ru-RU"/>
          </a:p>
        </p:txBody>
      </p:sp>
      <p:pic>
        <p:nvPicPr>
          <p:cNvPr id="3" name="Рисунок 2"/>
          <p:cNvPicPr>
            <a:picLocks noChangeAspect="1"/>
          </p:cNvPicPr>
          <p:nvPr/>
        </p:nvPicPr>
        <p:blipFill>
          <a:blip r:embed="rId2"/>
          <a:stretch>
            <a:fillRect/>
          </a:stretch>
        </p:blipFill>
        <p:spPr>
          <a:xfrm>
            <a:off x="2688608" y="-52891"/>
            <a:ext cx="8761863" cy="6923896"/>
          </a:xfrm>
          <a:prstGeom prst="rect">
            <a:avLst/>
          </a:prstGeom>
        </p:spPr>
      </p:pic>
    </p:spTree>
    <p:extLst>
      <p:ext uri="{BB962C8B-B14F-4D97-AF65-F5344CB8AC3E}">
        <p14:creationId xmlns:p14="http://schemas.microsoft.com/office/powerpoint/2010/main" val="782250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12035"/>
            <a:ext cx="9896061" cy="543339"/>
          </a:xfrm>
        </p:spPr>
        <p:txBody>
          <a:bodyPr>
            <a:noAutofit/>
          </a:bodyPr>
          <a:lstStyle/>
          <a:p>
            <a:pPr algn="ctr"/>
            <a:r>
              <a:rPr lang="ru-RU" sz="3200" b="1" dirty="0" smtClean="0"/>
              <a:t>Особенности выполнения фаз </a:t>
            </a:r>
            <a:r>
              <a:rPr lang="en-US" sz="3200" b="1" dirty="0" smtClean="0"/>
              <a:t>ADM</a:t>
            </a:r>
            <a:r>
              <a:rPr lang="ru-RU" sz="3200" b="1" dirty="0" smtClean="0"/>
              <a:t> </a:t>
            </a:r>
            <a:r>
              <a:rPr lang="ru-RU" sz="3200" b="1" dirty="0" smtClean="0"/>
              <a:t>(на </a:t>
            </a:r>
            <a:r>
              <a:rPr lang="ru-RU" sz="3200" b="1" dirty="0" smtClean="0"/>
              <a:t>примере фазы </a:t>
            </a:r>
            <a:r>
              <a:rPr lang="en-US" sz="3200" b="1" dirty="0" smtClean="0"/>
              <a:t>B</a:t>
            </a:r>
            <a:r>
              <a:rPr lang="ru-RU" sz="3200" b="1" dirty="0" smtClean="0"/>
              <a:t>)</a:t>
            </a:r>
            <a:endParaRPr lang="ru-RU" sz="3200" b="1" dirty="0"/>
          </a:p>
        </p:txBody>
      </p:sp>
      <p:sp>
        <p:nvSpPr>
          <p:cNvPr id="3" name="Объект 2"/>
          <p:cNvSpPr>
            <a:spLocks noGrp="1"/>
          </p:cNvSpPr>
          <p:nvPr>
            <p:ph idx="1"/>
          </p:nvPr>
        </p:nvSpPr>
        <p:spPr>
          <a:xfrm>
            <a:off x="838200" y="755374"/>
            <a:ext cx="10515600" cy="5421589"/>
          </a:xfrm>
        </p:spPr>
        <p:txBody>
          <a:bodyPr>
            <a:noAutofit/>
          </a:bodyPr>
          <a:lstStyle/>
          <a:p>
            <a:pPr marL="0" indent="0">
              <a:buNone/>
            </a:pPr>
            <a:r>
              <a:rPr lang="ru-RU" sz="2400" dirty="0" smtClean="0"/>
              <a:t>1. </a:t>
            </a:r>
            <a:r>
              <a:rPr lang="ru-RU" sz="2400" b="1" dirty="0" smtClean="0"/>
              <a:t>Цели этапа </a:t>
            </a:r>
            <a:r>
              <a:rPr lang="ru-RU" sz="2400" dirty="0" smtClean="0"/>
              <a:t>B - целевая бизнес-архитектура. Определение компонентов дорожной карты на основе </a:t>
            </a:r>
            <a:r>
              <a:rPr lang="en-US" sz="2400" dirty="0" smtClean="0"/>
              <a:t>GAP-</a:t>
            </a:r>
            <a:r>
              <a:rPr lang="ru-RU" sz="2400" dirty="0" smtClean="0"/>
              <a:t>анализа базовой и целевой бизнес-архитектурой.</a:t>
            </a:r>
          </a:p>
          <a:p>
            <a:pPr marL="0" indent="0">
              <a:buNone/>
            </a:pPr>
            <a:r>
              <a:rPr lang="ru-RU" sz="2400" dirty="0" smtClean="0"/>
              <a:t>2 </a:t>
            </a:r>
            <a:r>
              <a:rPr lang="ru-RU" sz="2400" b="1" dirty="0" smtClean="0"/>
              <a:t>Входные данные</a:t>
            </a:r>
            <a:r>
              <a:rPr lang="en-US" sz="2400" b="1" dirty="0"/>
              <a:t>:</a:t>
            </a:r>
            <a:endParaRPr lang="ru-RU" sz="2400" b="1" dirty="0" smtClean="0"/>
          </a:p>
          <a:p>
            <a:pPr marL="0" indent="0">
              <a:buNone/>
            </a:pPr>
            <a:r>
              <a:rPr lang="ru-RU" sz="2400" dirty="0" smtClean="0"/>
              <a:t>2.1. Справочные материалы (эталонные модели архитектуры), </a:t>
            </a:r>
            <a:r>
              <a:rPr lang="ru-RU" sz="2400" dirty="0" err="1" smtClean="0"/>
              <a:t>Репозиторий</a:t>
            </a:r>
            <a:r>
              <a:rPr lang="ru-RU" sz="2400" dirty="0" smtClean="0"/>
              <a:t> архитектуры</a:t>
            </a:r>
          </a:p>
          <a:p>
            <a:pPr marL="0" indent="0">
              <a:buNone/>
            </a:pPr>
            <a:r>
              <a:rPr lang="ru-RU" sz="2400" dirty="0" smtClean="0"/>
              <a:t>2.2 Не архитектурные входы, принципы бизнеса, бизнес-цели и бизнес-драйверы. Оценка возможностей. Коммуникационный план.</a:t>
            </a:r>
          </a:p>
          <a:p>
            <a:pPr marL="0" indent="0">
              <a:buNone/>
            </a:pPr>
            <a:r>
              <a:rPr lang="ru-RU" sz="2400" dirty="0" smtClean="0"/>
              <a:t>2.3. Архитектурные входы, организационная модель предприятия, оценка зрелости, роли и обязанности для разработчиков архитектуры, бюджетные требования, стратегия управления и поддержки, инструменты, принципы архитектуры, включая принципы ведения бизнеса, архитектурный </a:t>
            </a:r>
            <a:r>
              <a:rPr lang="ru-RU" sz="2400" dirty="0" err="1" smtClean="0"/>
              <a:t>репозиторий</a:t>
            </a:r>
            <a:r>
              <a:rPr lang="ru-RU" sz="2400" dirty="0" smtClean="0"/>
              <a:t>, стандарты организации, описание проблемы в области архитектуры, Базовая бизнес-архитектура, версия 0.х и др.</a:t>
            </a:r>
          </a:p>
        </p:txBody>
      </p:sp>
    </p:spTree>
    <p:extLst>
      <p:ext uri="{BB962C8B-B14F-4D97-AF65-F5344CB8AC3E}">
        <p14:creationId xmlns:p14="http://schemas.microsoft.com/office/powerpoint/2010/main" val="558944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12035"/>
            <a:ext cx="9896061" cy="543339"/>
          </a:xfrm>
        </p:spPr>
        <p:txBody>
          <a:bodyPr>
            <a:noAutofit/>
          </a:bodyPr>
          <a:lstStyle/>
          <a:p>
            <a:pPr algn="ctr"/>
            <a:r>
              <a:rPr lang="ru-RU" sz="3200" b="1" dirty="0" smtClean="0"/>
              <a:t>Особенности выполнения фаз </a:t>
            </a:r>
            <a:r>
              <a:rPr lang="en-US" sz="3200" b="1" dirty="0" smtClean="0"/>
              <a:t>ADM</a:t>
            </a:r>
            <a:r>
              <a:rPr lang="ru-RU" sz="3200" b="1" dirty="0" smtClean="0"/>
              <a:t> (На примере фазы </a:t>
            </a:r>
            <a:r>
              <a:rPr lang="en-US" sz="3200" b="1" dirty="0" smtClean="0"/>
              <a:t>B</a:t>
            </a:r>
            <a:r>
              <a:rPr lang="ru-RU" sz="3200" b="1" dirty="0" smtClean="0"/>
              <a:t>)</a:t>
            </a:r>
            <a:endParaRPr lang="ru-RU" sz="3200" b="1" dirty="0"/>
          </a:p>
        </p:txBody>
      </p:sp>
      <p:sp>
        <p:nvSpPr>
          <p:cNvPr id="3" name="Объект 2"/>
          <p:cNvSpPr>
            <a:spLocks noGrp="1"/>
          </p:cNvSpPr>
          <p:nvPr>
            <p:ph idx="1"/>
          </p:nvPr>
        </p:nvSpPr>
        <p:spPr>
          <a:xfrm>
            <a:off x="838200" y="755374"/>
            <a:ext cx="10515600" cy="5421589"/>
          </a:xfrm>
        </p:spPr>
        <p:txBody>
          <a:bodyPr>
            <a:noAutofit/>
          </a:bodyPr>
          <a:lstStyle/>
          <a:p>
            <a:pPr marL="0" indent="0">
              <a:buNone/>
            </a:pPr>
            <a:r>
              <a:rPr lang="ru-RU" sz="2400" b="1" dirty="0" smtClean="0"/>
              <a:t>3</a:t>
            </a:r>
            <a:r>
              <a:rPr lang="en-US" sz="2400" b="1" dirty="0"/>
              <a:t>.</a:t>
            </a:r>
            <a:r>
              <a:rPr lang="ru-RU" sz="2400" b="1" dirty="0" smtClean="0"/>
              <a:t> Этапы работ:</a:t>
            </a:r>
          </a:p>
          <a:p>
            <a:pPr marL="0" indent="0">
              <a:buNone/>
            </a:pPr>
            <a:r>
              <a:rPr lang="ru-RU" sz="2400" dirty="0" smtClean="0"/>
              <a:t>3.1 Выбор ссылочных моделей, точек обзора и инструментов</a:t>
            </a:r>
          </a:p>
          <a:p>
            <a:pPr marL="0" indent="0">
              <a:buNone/>
            </a:pPr>
            <a:r>
              <a:rPr lang="ru-RU" sz="2400" dirty="0" smtClean="0"/>
              <a:t>3.2 Разработка базовой бизнес-архитектуры Описание</a:t>
            </a:r>
          </a:p>
          <a:p>
            <a:pPr marL="0" indent="0">
              <a:buNone/>
            </a:pPr>
            <a:r>
              <a:rPr lang="ru-RU" sz="2400" dirty="0" smtClean="0"/>
              <a:t>3.3 Разработка архитектуры бизнес-цели</a:t>
            </a:r>
          </a:p>
          <a:p>
            <a:pPr marL="0" indent="0">
              <a:buNone/>
            </a:pPr>
            <a:r>
              <a:rPr lang="ru-RU" sz="2400" dirty="0" smtClean="0"/>
              <a:t>3.4 Выполнение анализа разрыва</a:t>
            </a:r>
          </a:p>
          <a:p>
            <a:pPr marL="0" indent="0">
              <a:buNone/>
            </a:pPr>
            <a:r>
              <a:rPr lang="ru-RU" sz="2400" dirty="0" smtClean="0"/>
              <a:t>3.5 Определение компонентов дорожной карты кандидата</a:t>
            </a:r>
          </a:p>
          <a:p>
            <a:pPr marL="0" indent="0">
              <a:buNone/>
            </a:pPr>
            <a:r>
              <a:rPr lang="ru-RU" sz="2400" dirty="0" smtClean="0"/>
              <a:t>3.6. Разрешение воздействия на ландшафт архитектуры</a:t>
            </a:r>
          </a:p>
          <a:p>
            <a:pPr marL="0" indent="0">
              <a:buNone/>
            </a:pPr>
            <a:r>
              <a:rPr lang="ru-RU" sz="2400" dirty="0" smtClean="0"/>
              <a:t>3.7 Проведение официального опроса заинтересованных сторон</a:t>
            </a:r>
          </a:p>
          <a:p>
            <a:pPr marL="0" indent="0">
              <a:buNone/>
            </a:pPr>
            <a:r>
              <a:rPr lang="ru-RU" sz="2400" dirty="0" smtClean="0"/>
              <a:t>3.8 Завершение бизнес-архитектуры</a:t>
            </a:r>
          </a:p>
          <a:p>
            <a:pPr marL="0" indent="0">
              <a:buNone/>
            </a:pPr>
            <a:r>
              <a:rPr lang="ru-RU" sz="2400" dirty="0" smtClean="0"/>
              <a:t>3.9 Создание документа определения архитектуры</a:t>
            </a:r>
          </a:p>
          <a:p>
            <a:pPr marL="0" indent="0">
              <a:buNone/>
            </a:pPr>
            <a:r>
              <a:rPr lang="ru-RU" sz="2400" dirty="0" smtClean="0"/>
              <a:t>Уровень детализации, рассмотренный в Фазе В, будет зависеть от объема и задач общей архитектуры.</a:t>
            </a:r>
          </a:p>
        </p:txBody>
      </p:sp>
    </p:spTree>
    <p:extLst>
      <p:ext uri="{BB962C8B-B14F-4D97-AF65-F5344CB8AC3E}">
        <p14:creationId xmlns:p14="http://schemas.microsoft.com/office/powerpoint/2010/main" val="4090070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6018"/>
            <a:ext cx="9896061" cy="543339"/>
          </a:xfrm>
        </p:spPr>
        <p:txBody>
          <a:bodyPr>
            <a:noAutofit/>
          </a:bodyPr>
          <a:lstStyle/>
          <a:p>
            <a:pPr algn="ctr"/>
            <a:r>
              <a:rPr lang="ru-RU" sz="3200" b="1" dirty="0" smtClean="0"/>
              <a:t>Особенности выполнения фаз </a:t>
            </a:r>
            <a:r>
              <a:rPr lang="en-US" sz="3200" b="1" dirty="0" smtClean="0"/>
              <a:t>ADM</a:t>
            </a:r>
            <a:r>
              <a:rPr lang="ru-RU" sz="3200" b="1" dirty="0" smtClean="0"/>
              <a:t> (На примере фазы </a:t>
            </a:r>
            <a:r>
              <a:rPr lang="en-US" sz="3200" b="1" dirty="0" smtClean="0"/>
              <a:t>B</a:t>
            </a:r>
            <a:r>
              <a:rPr lang="ru-RU" sz="3200" b="1" dirty="0" smtClean="0"/>
              <a:t>)</a:t>
            </a:r>
            <a:endParaRPr lang="ru-RU" sz="3200" b="1" dirty="0"/>
          </a:p>
        </p:txBody>
      </p:sp>
      <p:sp>
        <p:nvSpPr>
          <p:cNvPr id="3" name="Объект 2"/>
          <p:cNvSpPr>
            <a:spLocks noGrp="1"/>
          </p:cNvSpPr>
          <p:nvPr>
            <p:ph idx="1"/>
          </p:nvPr>
        </p:nvSpPr>
        <p:spPr>
          <a:xfrm>
            <a:off x="838200" y="755374"/>
            <a:ext cx="10515600" cy="5421589"/>
          </a:xfrm>
        </p:spPr>
        <p:txBody>
          <a:bodyPr>
            <a:noAutofit/>
          </a:bodyPr>
          <a:lstStyle/>
          <a:p>
            <a:pPr marL="0" indent="0">
              <a:buNone/>
            </a:pPr>
            <a:r>
              <a:rPr lang="ru-RU" sz="2400" dirty="0" smtClean="0"/>
              <a:t>4. </a:t>
            </a:r>
            <a:r>
              <a:rPr lang="ru-RU" sz="2400" b="1" dirty="0" smtClean="0"/>
              <a:t>Выходы фазы B</a:t>
            </a:r>
            <a:r>
              <a:rPr lang="ru-RU" sz="2400" dirty="0" smtClean="0"/>
              <a:t>:</a:t>
            </a:r>
          </a:p>
          <a:p>
            <a:r>
              <a:rPr lang="ru-RU" sz="2400" dirty="0" smtClean="0"/>
              <a:t>Заявление об архитектуре</a:t>
            </a:r>
          </a:p>
          <a:p>
            <a:r>
              <a:rPr lang="ru-RU" sz="2400" dirty="0" smtClean="0"/>
              <a:t>Проверенные принципы ведения бизнеса, бизнес-цели и бизнес-драйверы</a:t>
            </a:r>
          </a:p>
          <a:p>
            <a:r>
              <a:rPr lang="ru-RU" sz="2400" dirty="0" smtClean="0"/>
              <a:t>Принципы архитектуры</a:t>
            </a:r>
          </a:p>
          <a:p>
            <a:r>
              <a:rPr lang="ru-RU" sz="2400" dirty="0" smtClean="0"/>
              <a:t>Проект документов архитектуры: </a:t>
            </a:r>
          </a:p>
          <a:p>
            <a:pPr lvl="1"/>
            <a:r>
              <a:rPr lang="ru-RU" sz="2000" dirty="0" smtClean="0"/>
              <a:t>Базовая бизнес-архитектура, версия 1.х , </a:t>
            </a:r>
          </a:p>
          <a:p>
            <a:pPr lvl="1"/>
            <a:r>
              <a:rPr lang="ru-RU" sz="2000" dirty="0" smtClean="0"/>
              <a:t>Целевая бизнес-архитектура, версия 1.0  (Структура организации, Бизнес-цели и задачи, Бизнес-функции, Бизнес-сервисы (услуги), которые предприятие предоставляет своим клиентам, Бизнес-процессы, включая измеримые показатели (</a:t>
            </a:r>
            <a:r>
              <a:rPr lang="en-US" sz="2000" dirty="0" smtClean="0"/>
              <a:t>KPI)</a:t>
            </a:r>
            <a:r>
              <a:rPr lang="ru-RU" sz="2000" dirty="0" smtClean="0"/>
              <a:t> и результаты</a:t>
            </a:r>
            <a:r>
              <a:rPr lang="en-US" sz="2000" dirty="0" smtClean="0"/>
              <a:t>, </a:t>
            </a:r>
            <a:r>
              <a:rPr lang="ru-RU" sz="2000" dirty="0" smtClean="0"/>
              <a:t>Бизнес-роли, Модель бизнес-данных</a:t>
            </a:r>
            <a:r>
              <a:rPr lang="en-US" sz="2000" dirty="0" smtClean="0"/>
              <a:t>, </a:t>
            </a:r>
            <a:r>
              <a:rPr lang="ru-RU" sz="2000" dirty="0" smtClean="0"/>
              <a:t>Связь бизнес-функции с организационными подразделениями в виде матричного отчета, </a:t>
            </a:r>
          </a:p>
          <a:p>
            <a:pPr lvl="1"/>
            <a:r>
              <a:rPr lang="ru-RU" sz="2000" dirty="0" smtClean="0"/>
              <a:t>Представления, соответствующие выбранным точкам зрения, </a:t>
            </a:r>
          </a:p>
          <a:p>
            <a:pPr lvl="1"/>
            <a:r>
              <a:rPr lang="ru-RU" sz="2000" dirty="0" smtClean="0"/>
              <a:t>Спецификация требований архитектуры </a:t>
            </a:r>
            <a:r>
              <a:rPr lang="ru-RU" sz="2000" dirty="0" err="1" smtClean="0"/>
              <a:t>архитектуры</a:t>
            </a:r>
            <a:r>
              <a:rPr lang="ru-RU" sz="2000" dirty="0" smtClean="0"/>
              <a:t>, в </a:t>
            </a:r>
            <a:r>
              <a:rPr lang="ru-RU" sz="2000" dirty="0" err="1" smtClean="0"/>
              <a:t>т.ч</a:t>
            </a:r>
            <a:r>
              <a:rPr lang="ru-RU" sz="2000" dirty="0" smtClean="0"/>
              <a:t>. Результаты </a:t>
            </a:r>
            <a:r>
              <a:rPr lang="en-US" sz="2000" dirty="0" smtClean="0"/>
              <a:t>GAP-</a:t>
            </a:r>
            <a:r>
              <a:rPr lang="ru-RU" sz="2000" dirty="0" smtClean="0"/>
              <a:t>анализа</a:t>
            </a:r>
            <a:r>
              <a:rPr lang="en-US" sz="2000" dirty="0" smtClean="0"/>
              <a:t>, </a:t>
            </a:r>
            <a:r>
              <a:rPr lang="ru-RU" sz="2000" dirty="0" smtClean="0"/>
              <a:t>Технические требования</a:t>
            </a:r>
            <a:r>
              <a:rPr lang="en-US" sz="2000" dirty="0" smtClean="0"/>
              <a:t>, </a:t>
            </a:r>
            <a:r>
              <a:rPr lang="ru-RU" sz="2000" dirty="0" smtClean="0"/>
              <a:t>Конкретные модели, которые будут созданы, </a:t>
            </a:r>
          </a:p>
          <a:p>
            <a:pPr lvl="1"/>
            <a:r>
              <a:rPr lang="ru-RU" sz="2000" dirty="0" smtClean="0"/>
              <a:t>Обновленные бизнес-требования.</a:t>
            </a:r>
          </a:p>
        </p:txBody>
      </p:sp>
    </p:spTree>
    <p:extLst>
      <p:ext uri="{BB962C8B-B14F-4D97-AF65-F5344CB8AC3E}">
        <p14:creationId xmlns:p14="http://schemas.microsoft.com/office/powerpoint/2010/main" val="2992592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3044" y="508735"/>
            <a:ext cx="10515600" cy="2852737"/>
          </a:xfrm>
        </p:spPr>
        <p:txBody>
          <a:bodyPr>
            <a:normAutofit/>
          </a:bodyPr>
          <a:lstStyle/>
          <a:p>
            <a:pPr algn="ctr"/>
            <a:r>
              <a:rPr lang="ru-RU" sz="4800" b="1" dirty="0"/>
              <a:t>Обзор языка </a:t>
            </a:r>
            <a:r>
              <a:rPr lang="ru-RU" sz="4800" b="1" dirty="0" err="1" smtClean="0"/>
              <a:t>ArchiMate</a:t>
            </a:r>
            <a:r>
              <a:rPr lang="ru-RU" sz="4800" b="1" dirty="0" smtClean="0"/>
              <a:t> 3.1 </a:t>
            </a:r>
            <a:endParaRPr lang="ru-RU" sz="4800" dirty="0"/>
          </a:p>
        </p:txBody>
      </p:sp>
      <p:sp>
        <p:nvSpPr>
          <p:cNvPr id="3" name="Текст 2"/>
          <p:cNvSpPr>
            <a:spLocks noGrp="1"/>
          </p:cNvSpPr>
          <p:nvPr>
            <p:ph type="body" idx="1"/>
          </p:nvPr>
        </p:nvSpPr>
        <p:spPr>
          <a:xfrm>
            <a:off x="1940280" y="4158493"/>
            <a:ext cx="9407170" cy="2197857"/>
          </a:xfrm>
        </p:spPr>
        <p:txBody>
          <a:bodyPr>
            <a:normAutofit/>
          </a:bodyPr>
          <a:lstStyle/>
          <a:p>
            <a:r>
              <a:rPr lang="ru-RU" b="1" dirty="0"/>
              <a:t>Язык </a:t>
            </a:r>
            <a:r>
              <a:rPr lang="ru-RU" b="1" dirty="0" err="1"/>
              <a:t>ArchiMate</a:t>
            </a:r>
            <a:r>
              <a:rPr lang="ru-RU" b="1" dirty="0"/>
              <a:t> </a:t>
            </a:r>
            <a:r>
              <a:rPr lang="ru-RU" b="1" dirty="0" smtClean="0"/>
              <a:t>разработан </a:t>
            </a:r>
            <a:r>
              <a:rPr lang="ru-RU" b="1" dirty="0"/>
              <a:t>в Нидерландах в рамках исследовательского проекта, возглавляемого </a:t>
            </a:r>
            <a:r>
              <a:rPr lang="ru-RU" b="1" dirty="0" err="1"/>
              <a:t>Telematica</a:t>
            </a:r>
            <a:r>
              <a:rPr lang="ru-RU" b="1" dirty="0"/>
              <a:t> </a:t>
            </a:r>
            <a:r>
              <a:rPr lang="ru-RU" b="1" dirty="0" err="1" smtClean="0"/>
              <a:t>Instituut</a:t>
            </a:r>
            <a:r>
              <a:rPr lang="ru-RU" b="1" dirty="0" smtClean="0"/>
              <a:t>, </a:t>
            </a:r>
            <a:br>
              <a:rPr lang="ru-RU" b="1" dirty="0" smtClean="0"/>
            </a:br>
            <a:r>
              <a:rPr lang="ru-RU" b="1" dirty="0" smtClean="0"/>
              <a:t>в </a:t>
            </a:r>
            <a:r>
              <a:rPr lang="ru-RU" b="1" dirty="0"/>
              <a:t>сотрудничестве с рядом организаций и университетов. Финансирование осуществлялось голландским правительством, банком ABN AMRO, пенсионным фондом </a:t>
            </a:r>
            <a:r>
              <a:rPr lang="ru-RU" b="1" dirty="0" err="1"/>
              <a:t>Stichting</a:t>
            </a:r>
            <a:r>
              <a:rPr lang="ru-RU" b="1" dirty="0"/>
              <a:t> </a:t>
            </a:r>
            <a:r>
              <a:rPr lang="ru-RU" b="1" dirty="0" err="1"/>
              <a:t>Pensioenfonds</a:t>
            </a:r>
            <a:r>
              <a:rPr lang="ru-RU" b="1" dirty="0"/>
              <a:t> ABP и </a:t>
            </a:r>
            <a:r>
              <a:rPr lang="ru-RU" b="1" dirty="0" err="1"/>
              <a:t>Centrum</a:t>
            </a:r>
            <a:r>
              <a:rPr lang="ru-RU" b="1" dirty="0"/>
              <a:t> </a:t>
            </a:r>
            <a:r>
              <a:rPr lang="ru-RU" b="1" dirty="0" err="1"/>
              <a:t>voor</a:t>
            </a:r>
            <a:r>
              <a:rPr lang="ru-RU" b="1" dirty="0"/>
              <a:t> </a:t>
            </a:r>
            <a:r>
              <a:rPr lang="ru-RU" b="1" dirty="0" err="1"/>
              <a:t>Wiskunde</a:t>
            </a:r>
            <a:r>
              <a:rPr lang="ru-RU" b="1" dirty="0"/>
              <a:t> </a:t>
            </a:r>
            <a:r>
              <a:rPr lang="ru-RU" b="1" dirty="0" err="1"/>
              <a:t>en</a:t>
            </a:r>
            <a:r>
              <a:rPr lang="ru-RU" b="1" dirty="0"/>
              <a:t> Informatica</a:t>
            </a:r>
            <a:r>
              <a:rPr lang="ru-RU" b="1" baseline="30000" dirty="0">
                <a:hlinkClick r:id="rId2"/>
              </a:rPr>
              <a:t>2</a:t>
            </a:r>
            <a:r>
              <a:rPr lang="ru-RU" b="1" dirty="0"/>
              <a:t>. </a:t>
            </a:r>
          </a:p>
        </p:txBody>
      </p:sp>
      <p:sp>
        <p:nvSpPr>
          <p:cNvPr id="4" name="Номер слайда 3"/>
          <p:cNvSpPr>
            <a:spLocks noGrp="1"/>
          </p:cNvSpPr>
          <p:nvPr>
            <p:ph type="sldNum" sz="quarter" idx="12"/>
          </p:nvPr>
        </p:nvSpPr>
        <p:spPr/>
        <p:txBody>
          <a:bodyPr/>
          <a:lstStyle/>
          <a:p>
            <a:fld id="{B1F59DA1-0C1B-4993-9AC8-6294791E17D5}" type="slidenum">
              <a:rPr lang="ru-RU" smtClean="0"/>
              <a:t>37</a:t>
            </a:fld>
            <a:endParaRPr lang="ru-RU"/>
          </a:p>
        </p:txBody>
      </p:sp>
    </p:spTree>
    <p:extLst>
      <p:ext uri="{BB962C8B-B14F-4D97-AF65-F5344CB8AC3E}">
        <p14:creationId xmlns:p14="http://schemas.microsoft.com/office/powerpoint/2010/main" val="2096518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92204" y="346803"/>
            <a:ext cx="9493847" cy="576893"/>
          </a:xfrm>
        </p:spPr>
        <p:txBody>
          <a:bodyPr>
            <a:normAutofit fontScale="90000"/>
          </a:bodyPr>
          <a:lstStyle/>
          <a:p>
            <a:r>
              <a:rPr lang="ru-RU" b="1" dirty="0" smtClean="0"/>
              <a:t>Особенности языка </a:t>
            </a:r>
            <a:r>
              <a:rPr lang="ru-RU" b="1" dirty="0"/>
              <a:t>описания </a:t>
            </a:r>
            <a:r>
              <a:rPr lang="ru-RU" b="1" dirty="0" smtClean="0"/>
              <a:t>архитектуры</a:t>
            </a:r>
            <a:endParaRPr lang="ru-RU" b="1" dirty="0"/>
          </a:p>
        </p:txBody>
      </p:sp>
      <p:sp>
        <p:nvSpPr>
          <p:cNvPr id="5" name="Объект 4"/>
          <p:cNvSpPr>
            <a:spLocks noGrp="1"/>
          </p:cNvSpPr>
          <p:nvPr>
            <p:ph idx="1"/>
          </p:nvPr>
        </p:nvSpPr>
        <p:spPr>
          <a:xfrm>
            <a:off x="313899" y="1201003"/>
            <a:ext cx="11641540" cy="5409347"/>
          </a:xfrm>
        </p:spPr>
        <p:txBody>
          <a:bodyPr>
            <a:noAutofit/>
          </a:bodyPr>
          <a:lstStyle/>
          <a:p>
            <a:pPr lvl="0"/>
            <a:r>
              <a:rPr lang="ru-RU" sz="2400" dirty="0"/>
              <a:t>сервисная ориентированность языка - </a:t>
            </a:r>
            <a:r>
              <a:rPr lang="ru-RU" sz="2400" dirty="0" smtClean="0"/>
              <a:t>для </a:t>
            </a:r>
            <a:r>
              <a:rPr lang="ru-RU" sz="2400" dirty="0"/>
              <a:t>представления взаимодействий внутри системы</a:t>
            </a:r>
            <a:r>
              <a:rPr lang="ru-RU" sz="2400" baseline="30000" dirty="0">
                <a:hlinkClick r:id="rId2"/>
              </a:rPr>
              <a:t>5</a:t>
            </a:r>
            <a:r>
              <a:rPr lang="ru-RU" sz="2400" dirty="0"/>
              <a:t> или между системами</a:t>
            </a:r>
            <a:r>
              <a:rPr lang="ru-RU" sz="2400" dirty="0" smtClean="0"/>
              <a:t>.;</a:t>
            </a:r>
            <a:endParaRPr lang="ru-RU" sz="2400" dirty="0"/>
          </a:p>
          <a:p>
            <a:pPr lvl="0"/>
            <a:r>
              <a:rPr lang="ru-RU" sz="2400" dirty="0"/>
              <a:t>послойное строение языка - заимствование из архитектурных </a:t>
            </a:r>
            <a:r>
              <a:rPr lang="ru-RU" sz="2400" dirty="0" err="1"/>
              <a:t>фреймворков</a:t>
            </a:r>
            <a:r>
              <a:rPr lang="ru-RU" sz="2400" dirty="0"/>
              <a:t> точки зрения на предприятие как на систему различных систем, образующих слои (уровни) представления предприятия;</a:t>
            </a:r>
          </a:p>
          <a:p>
            <a:pPr lvl="0"/>
            <a:r>
              <a:rPr lang="ru-RU" sz="2400" dirty="0"/>
              <a:t>связность языка - введение в состав языка набора четко определенных отношений, которые устанавливают связи и зависимости как внутри предметных областей, так и между ними;</a:t>
            </a:r>
          </a:p>
          <a:p>
            <a:pPr lvl="0"/>
            <a:r>
              <a:rPr lang="ru-RU" sz="2400" dirty="0"/>
              <a:t>компактность языка - ограничение набора понятий языка таким образом, чтобы, оставаясь простым и доступным, язык был достаточным для моделирования 80 % архитектурных задач</a:t>
            </a:r>
            <a:r>
              <a:rPr lang="ru-RU" sz="2400" dirty="0" smtClean="0"/>
              <a:t>;</a:t>
            </a:r>
            <a:endParaRPr lang="ru-RU" sz="2400" dirty="0"/>
          </a:p>
        </p:txBody>
      </p:sp>
      <p:sp>
        <p:nvSpPr>
          <p:cNvPr id="2" name="Номер слайда 1"/>
          <p:cNvSpPr>
            <a:spLocks noGrp="1"/>
          </p:cNvSpPr>
          <p:nvPr>
            <p:ph type="sldNum" sz="quarter" idx="12"/>
          </p:nvPr>
        </p:nvSpPr>
        <p:spPr/>
        <p:txBody>
          <a:bodyPr/>
          <a:lstStyle/>
          <a:p>
            <a:fld id="{B1F59DA1-0C1B-4993-9AC8-6294791E17D5}" type="slidenum">
              <a:rPr lang="ru-RU" smtClean="0"/>
              <a:t>38</a:t>
            </a:fld>
            <a:endParaRPr lang="ru-RU"/>
          </a:p>
        </p:txBody>
      </p:sp>
    </p:spTree>
    <p:extLst>
      <p:ext uri="{BB962C8B-B14F-4D97-AF65-F5344CB8AC3E}">
        <p14:creationId xmlns:p14="http://schemas.microsoft.com/office/powerpoint/2010/main" val="3886206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355601" y="802019"/>
            <a:ext cx="11488588" cy="5736893"/>
          </a:xfrm>
        </p:spPr>
        <p:txBody>
          <a:bodyPr>
            <a:noAutofit/>
          </a:bodyPr>
          <a:lstStyle/>
          <a:p>
            <a:pPr lvl="0"/>
            <a:r>
              <a:rPr lang="ru-RU" sz="2400" dirty="0" smtClean="0"/>
              <a:t>язык </a:t>
            </a:r>
            <a:r>
              <a:rPr lang="ru-RU" sz="2400" dirty="0"/>
              <a:t>уровня предприятия - акцент на более крупный уровень детализации, чем в языках, используемых для моделирования на более низких уровнях (например, UML - для моделирования приложений, BPMN - моделирование бизнес-процессов);</a:t>
            </a:r>
          </a:p>
          <a:p>
            <a:pPr lvl="0"/>
            <a:r>
              <a:rPr lang="ru-RU" sz="2400" dirty="0"/>
              <a:t>совместимость языка - совместимость понятий языка с понятиями языков на других уровнях моделирования, например, понятия проектного управления должны без затруднений выражаться более общими понятиями архитектурного языка;</a:t>
            </a:r>
          </a:p>
          <a:p>
            <a:pPr lvl="0"/>
            <a:r>
              <a:rPr lang="ru-RU" sz="2400" dirty="0"/>
              <a:t>прагматичность - максимальное использование понятий и конструкций из других языков там, где это возможно;</a:t>
            </a:r>
          </a:p>
          <a:p>
            <a:pPr lvl="0"/>
            <a:r>
              <a:rPr lang="ru-RU" sz="2400" dirty="0"/>
              <a:t>расширяемость языка - определение механизмов и средств расширения понятий, входящих в ядро языка, для отражения специфики исследуемых предметных областей;</a:t>
            </a:r>
          </a:p>
          <a:p>
            <a:pPr lvl="0"/>
            <a:r>
              <a:rPr lang="ru-RU" sz="2400" dirty="0"/>
              <a:t>независимость языка от конкретных архитектурных </a:t>
            </a:r>
            <a:r>
              <a:rPr lang="ru-RU" sz="2400" dirty="0" err="1"/>
              <a:t>фреймворков</a:t>
            </a:r>
            <a:r>
              <a:rPr lang="ru-RU" sz="2400" dirty="0"/>
              <a:t> и методологий</a:t>
            </a:r>
            <a:r>
              <a:rPr lang="ru-RU" sz="2400" dirty="0" smtClean="0"/>
              <a:t>.</a:t>
            </a:r>
          </a:p>
          <a:p>
            <a:pPr marL="0" lvl="0" indent="0">
              <a:buNone/>
            </a:pPr>
            <a:r>
              <a:rPr lang="ru-RU" sz="2400" dirty="0" smtClean="0">
                <a:hlinkClick r:id="rId2"/>
              </a:rPr>
              <a:t>Справочная информация:</a:t>
            </a:r>
          </a:p>
          <a:p>
            <a:pPr marL="0" lvl="0" indent="0">
              <a:buNone/>
            </a:pPr>
            <a:r>
              <a:rPr lang="en-US" sz="2400" dirty="0" smtClean="0">
                <a:hlinkClick r:id="rId2"/>
              </a:rPr>
              <a:t>http://pubs.opengroup.org/architecture/archimate3-doc/m/apdxc.html</a:t>
            </a:r>
            <a:r>
              <a:rPr lang="ru-RU" sz="2400" dirty="0" smtClean="0"/>
              <a:t> </a:t>
            </a:r>
            <a:endParaRPr lang="ru-RU" sz="2400" dirty="0"/>
          </a:p>
          <a:p>
            <a:endParaRPr lang="ru-RU" sz="2400" dirty="0"/>
          </a:p>
        </p:txBody>
      </p:sp>
      <p:sp>
        <p:nvSpPr>
          <p:cNvPr id="2" name="Номер слайда 1"/>
          <p:cNvSpPr>
            <a:spLocks noGrp="1"/>
          </p:cNvSpPr>
          <p:nvPr>
            <p:ph type="sldNum" sz="quarter" idx="12"/>
          </p:nvPr>
        </p:nvSpPr>
        <p:spPr/>
        <p:txBody>
          <a:bodyPr/>
          <a:lstStyle/>
          <a:p>
            <a:fld id="{B1F59DA1-0C1B-4993-9AC8-6294791E17D5}" type="slidenum">
              <a:rPr lang="ru-RU" smtClean="0"/>
              <a:t>39</a:t>
            </a:fld>
            <a:endParaRPr lang="ru-RU"/>
          </a:p>
        </p:txBody>
      </p:sp>
    </p:spTree>
    <p:extLst>
      <p:ext uri="{BB962C8B-B14F-4D97-AF65-F5344CB8AC3E}">
        <p14:creationId xmlns:p14="http://schemas.microsoft.com/office/powerpoint/2010/main" val="1013618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5784" y="0"/>
            <a:ext cx="10515600" cy="637198"/>
          </a:xfrm>
        </p:spPr>
        <p:txBody>
          <a:bodyPr>
            <a:normAutofit fontScale="90000"/>
          </a:bodyPr>
          <a:lstStyle/>
          <a:p>
            <a:pPr algn="ctr"/>
            <a:r>
              <a:rPr lang="ru-RU" b="1" dirty="0" smtClean="0"/>
              <a:t>Модели</a:t>
            </a:r>
            <a:endParaRPr lang="ru-RU" b="1" dirty="0"/>
          </a:p>
        </p:txBody>
      </p:sp>
      <p:sp>
        <p:nvSpPr>
          <p:cNvPr id="3" name="Объект 2"/>
          <p:cNvSpPr>
            <a:spLocks noGrp="1"/>
          </p:cNvSpPr>
          <p:nvPr>
            <p:ph idx="1"/>
          </p:nvPr>
        </p:nvSpPr>
        <p:spPr>
          <a:xfrm>
            <a:off x="281353" y="826476"/>
            <a:ext cx="11517923" cy="6031523"/>
          </a:xfrm>
        </p:spPr>
        <p:txBody>
          <a:bodyPr>
            <a:noAutofit/>
          </a:bodyPr>
          <a:lstStyle/>
          <a:p>
            <a:pPr marL="0" indent="0">
              <a:buNone/>
            </a:pPr>
            <a:r>
              <a:rPr lang="ru-RU" sz="2400" dirty="0" smtClean="0"/>
              <a:t>Общие требования </a:t>
            </a:r>
            <a:r>
              <a:rPr lang="ru-RU" sz="2400" dirty="0"/>
              <a:t>к моделям:</a:t>
            </a:r>
          </a:p>
          <a:p>
            <a:pPr>
              <a:lnSpc>
                <a:spcPct val="100000"/>
              </a:lnSpc>
              <a:spcBef>
                <a:spcPts val="0"/>
              </a:spcBef>
            </a:pPr>
            <a:r>
              <a:rPr lang="ru-RU" sz="2400" b="1" i="1" dirty="0" smtClean="0"/>
              <a:t>Адекватность</a:t>
            </a:r>
            <a:r>
              <a:rPr lang="ru-RU" sz="2400" dirty="0" smtClean="0"/>
              <a:t> (соответствие </a:t>
            </a:r>
            <a:r>
              <a:rPr lang="ru-RU" sz="2400" dirty="0"/>
              <a:t>модели исходной реальной </a:t>
            </a:r>
            <a:r>
              <a:rPr lang="ru-RU" sz="2400" dirty="0" smtClean="0"/>
              <a:t>системе, отражение наиболее </a:t>
            </a:r>
            <a:r>
              <a:rPr lang="ru-RU" sz="2400" dirty="0"/>
              <a:t>важных качеств, связей и </a:t>
            </a:r>
            <a:r>
              <a:rPr lang="ru-RU" sz="2400" dirty="0" smtClean="0"/>
              <a:t>характеристик).</a:t>
            </a:r>
            <a:endParaRPr lang="ru-RU" sz="2400" dirty="0"/>
          </a:p>
          <a:p>
            <a:pPr>
              <a:lnSpc>
                <a:spcPct val="100000"/>
              </a:lnSpc>
              <a:spcBef>
                <a:spcPts val="0"/>
              </a:spcBef>
            </a:pPr>
            <a:r>
              <a:rPr lang="ru-RU" sz="2400" b="1" i="1" dirty="0" smtClean="0"/>
              <a:t>Точность</a:t>
            </a:r>
            <a:r>
              <a:rPr lang="ru-RU" sz="2400" i="1" dirty="0" smtClean="0"/>
              <a:t> - </a:t>
            </a:r>
            <a:r>
              <a:rPr lang="ru-RU" sz="2400" dirty="0" smtClean="0"/>
              <a:t>степень </a:t>
            </a:r>
            <a:r>
              <a:rPr lang="ru-RU" sz="2400" dirty="0"/>
              <a:t>совпадения полученных в процессе моделирования результатов с заранее установленными, желаемыми</a:t>
            </a:r>
            <a:r>
              <a:rPr lang="ru-RU" sz="2400" dirty="0" smtClean="0"/>
              <a:t>.</a:t>
            </a:r>
            <a:endParaRPr lang="ru-RU" sz="2400" dirty="0"/>
          </a:p>
          <a:p>
            <a:pPr>
              <a:lnSpc>
                <a:spcPct val="100000"/>
              </a:lnSpc>
              <a:spcBef>
                <a:spcPts val="0"/>
              </a:spcBef>
            </a:pPr>
            <a:r>
              <a:rPr lang="ru-RU" sz="2400" b="1" i="1" dirty="0" err="1" smtClean="0"/>
              <a:t>Типовость</a:t>
            </a:r>
            <a:r>
              <a:rPr lang="ru-RU" sz="2400" i="1" dirty="0" smtClean="0"/>
              <a:t> </a:t>
            </a:r>
            <a:r>
              <a:rPr lang="ru-RU" sz="2400" dirty="0" smtClean="0"/>
              <a:t>модели.</a:t>
            </a:r>
            <a:endParaRPr lang="ru-RU" sz="2400" dirty="0"/>
          </a:p>
          <a:p>
            <a:pPr>
              <a:lnSpc>
                <a:spcPct val="100000"/>
              </a:lnSpc>
              <a:spcBef>
                <a:spcPts val="0"/>
              </a:spcBef>
            </a:pPr>
            <a:r>
              <a:rPr lang="ru-RU" sz="2400" b="1" i="1" dirty="0" smtClean="0"/>
              <a:t>Эффективность</a:t>
            </a:r>
            <a:r>
              <a:rPr lang="ru-RU" sz="2400" i="1" dirty="0" smtClean="0"/>
              <a:t> </a:t>
            </a:r>
            <a:r>
              <a:rPr lang="ru-RU" sz="2400" dirty="0" smtClean="0"/>
              <a:t>модели (с точки зрения расходования ресурсов на достижение поставленной  цели) и др.</a:t>
            </a:r>
          </a:p>
          <a:p>
            <a:pPr marL="0" indent="0">
              <a:buNone/>
            </a:pPr>
            <a:r>
              <a:rPr lang="ru-RU" sz="2400" dirty="0" smtClean="0"/>
              <a:t>Примерная классификация видов </a:t>
            </a:r>
            <a:r>
              <a:rPr lang="ru-RU" sz="2400" dirty="0" smtClean="0"/>
              <a:t>моделей (по возрастанию степени </a:t>
            </a:r>
            <a:r>
              <a:rPr lang="ru-RU" sz="2400" dirty="0" smtClean="0"/>
              <a:t>их соответствия </a:t>
            </a:r>
            <a:r>
              <a:rPr lang="ru-RU" sz="2400" dirty="0" smtClean="0"/>
              <a:t>реальности) :</a:t>
            </a:r>
          </a:p>
          <a:p>
            <a:pPr marL="457200" indent="-457200">
              <a:spcBef>
                <a:spcPts val="0"/>
              </a:spcBef>
              <a:buFont typeface="+mj-lt"/>
              <a:buAutoNum type="arabicParenR"/>
            </a:pPr>
            <a:r>
              <a:rPr lang="ru-RU" sz="2400" b="1" dirty="0" smtClean="0"/>
              <a:t>Эвристические</a:t>
            </a:r>
            <a:r>
              <a:rPr lang="ru-RU" sz="2400" dirty="0" smtClean="0"/>
              <a:t> модели, плохо</a:t>
            </a:r>
            <a:r>
              <a:rPr lang="ru-RU" sz="2400" b="1" dirty="0" smtClean="0"/>
              <a:t> </a:t>
            </a:r>
            <a:r>
              <a:rPr lang="ru-RU" sz="2400" dirty="0" smtClean="0"/>
              <a:t>формализуемые, допускающие разнообразие средств представления.</a:t>
            </a:r>
          </a:p>
          <a:p>
            <a:pPr marL="457200" indent="-457200">
              <a:spcBef>
                <a:spcPts val="0"/>
              </a:spcBef>
              <a:buFont typeface="+mj-lt"/>
              <a:buAutoNum type="arabicParenR"/>
            </a:pPr>
            <a:r>
              <a:rPr lang="ru-RU" sz="2400" b="1" dirty="0" smtClean="0"/>
              <a:t>Математические </a:t>
            </a:r>
            <a:r>
              <a:rPr lang="ru-RU" sz="2400" dirty="0" smtClean="0"/>
              <a:t>модели – хорошо формализуемые с использованием математического аппарата.</a:t>
            </a:r>
          </a:p>
          <a:p>
            <a:pPr marL="457200" indent="-457200">
              <a:spcBef>
                <a:spcPts val="0"/>
              </a:spcBef>
              <a:buFont typeface="+mj-lt"/>
              <a:buAutoNum type="arabicParenR"/>
            </a:pPr>
            <a:r>
              <a:rPr lang="ru-RU" sz="2400" b="1" dirty="0" smtClean="0"/>
              <a:t>Натурные (экспериментальные) </a:t>
            </a:r>
            <a:r>
              <a:rPr lang="ru-RU" sz="2400" dirty="0" smtClean="0"/>
              <a:t>модели, обеспечивающие материальное подобие реальным системам: </a:t>
            </a:r>
            <a:r>
              <a:rPr lang="ru-RU" sz="2400" i="1" dirty="0" smtClean="0"/>
              <a:t>Физические</a:t>
            </a:r>
            <a:r>
              <a:rPr lang="ru-RU" sz="2400" dirty="0" smtClean="0"/>
              <a:t>, </a:t>
            </a:r>
            <a:r>
              <a:rPr lang="ru-RU" sz="2400" i="1" dirty="0" smtClean="0"/>
              <a:t>Технические, Социальные, Экономические (т.н. </a:t>
            </a:r>
            <a:r>
              <a:rPr lang="ru-RU" sz="2400" dirty="0" smtClean="0"/>
              <a:t>Бизнес-модели) и др.</a:t>
            </a:r>
          </a:p>
        </p:txBody>
      </p:sp>
    </p:spTree>
    <p:extLst>
      <p:ext uri="{BB962C8B-B14F-4D97-AF65-F5344CB8AC3E}">
        <p14:creationId xmlns:p14="http://schemas.microsoft.com/office/powerpoint/2010/main" val="19612740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960596" y="211591"/>
            <a:ext cx="8231404" cy="6516704"/>
          </a:xfrm>
          <a:prstGeom prst="rect">
            <a:avLst/>
          </a:prstGeom>
        </p:spPr>
      </p:pic>
      <p:sp>
        <p:nvSpPr>
          <p:cNvPr id="5" name="TextBox 4"/>
          <p:cNvSpPr txBox="1"/>
          <p:nvPr/>
        </p:nvSpPr>
        <p:spPr>
          <a:xfrm>
            <a:off x="955343" y="2019869"/>
            <a:ext cx="2634018" cy="1200329"/>
          </a:xfrm>
          <a:prstGeom prst="rect">
            <a:avLst/>
          </a:prstGeom>
          <a:noFill/>
        </p:spPr>
        <p:txBody>
          <a:bodyPr wrap="square" rtlCol="0">
            <a:spAutoFit/>
          </a:bodyPr>
          <a:lstStyle/>
          <a:p>
            <a:r>
              <a:rPr lang="ru-RU" sz="2400" b="1" dirty="0" smtClean="0"/>
              <a:t>Соответствие </a:t>
            </a:r>
            <a:r>
              <a:rPr lang="en-US" sz="2400" b="1" dirty="0" smtClean="0"/>
              <a:t>ADM TOGAF </a:t>
            </a:r>
            <a:r>
              <a:rPr lang="ru-RU" sz="2400" b="1" dirty="0" smtClean="0"/>
              <a:t>и </a:t>
            </a:r>
            <a:r>
              <a:rPr lang="en-US" sz="2400" b="1" dirty="0" err="1" smtClean="0"/>
              <a:t>ArchiMate</a:t>
            </a:r>
            <a:endParaRPr lang="ru-RU" sz="2400" b="1" dirty="0"/>
          </a:p>
        </p:txBody>
      </p:sp>
      <p:sp>
        <p:nvSpPr>
          <p:cNvPr id="6" name="Номер слайда 5"/>
          <p:cNvSpPr>
            <a:spLocks noGrp="1"/>
          </p:cNvSpPr>
          <p:nvPr>
            <p:ph type="sldNum" sz="quarter" idx="12"/>
          </p:nvPr>
        </p:nvSpPr>
        <p:spPr/>
        <p:txBody>
          <a:bodyPr/>
          <a:lstStyle/>
          <a:p>
            <a:fld id="{B1F59DA1-0C1B-4993-9AC8-6294791E17D5}" type="slidenum">
              <a:rPr lang="ru-RU" smtClean="0"/>
              <a:t>40</a:t>
            </a:fld>
            <a:endParaRPr lang="ru-RU"/>
          </a:p>
        </p:txBody>
      </p:sp>
    </p:spTree>
    <p:extLst>
      <p:ext uri="{BB962C8B-B14F-4D97-AF65-F5344CB8AC3E}">
        <p14:creationId xmlns:p14="http://schemas.microsoft.com/office/powerpoint/2010/main" val="1996269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7467" y="251131"/>
            <a:ext cx="10871200" cy="866051"/>
          </a:xfrm>
        </p:spPr>
        <p:txBody>
          <a:bodyPr>
            <a:normAutofit/>
          </a:bodyPr>
          <a:lstStyle/>
          <a:p>
            <a:r>
              <a:rPr lang="ru-RU" sz="3600" b="1" dirty="0" smtClean="0"/>
              <a:t>Метамодель </a:t>
            </a:r>
            <a:r>
              <a:rPr lang="en-US" sz="3600" b="1" dirty="0" smtClean="0"/>
              <a:t>ARCHIMATE</a:t>
            </a:r>
            <a:r>
              <a:rPr lang="ru-RU" sz="3600" b="1" dirty="0" smtClean="0"/>
              <a:t>: </a:t>
            </a:r>
            <a:r>
              <a:rPr lang="ru-RU" sz="3600" b="1" dirty="0" smtClean="0"/>
              <a:t>элементы и отношения</a:t>
            </a:r>
            <a:endParaRPr lang="ru-RU" sz="3600" dirty="0"/>
          </a:p>
        </p:txBody>
      </p:sp>
      <p:sp>
        <p:nvSpPr>
          <p:cNvPr id="3" name="Номер слайда 2"/>
          <p:cNvSpPr>
            <a:spLocks noGrp="1"/>
          </p:cNvSpPr>
          <p:nvPr>
            <p:ph type="sldNum" sz="quarter" idx="12"/>
          </p:nvPr>
        </p:nvSpPr>
        <p:spPr/>
        <p:txBody>
          <a:bodyPr/>
          <a:lstStyle/>
          <a:p>
            <a:fld id="{B1F59DA1-0C1B-4993-9AC8-6294791E17D5}" type="slidenum">
              <a:rPr lang="ru-RU" smtClean="0"/>
              <a:t>41</a:t>
            </a:fld>
            <a:endParaRPr lang="ru-RU"/>
          </a:p>
        </p:txBody>
      </p:sp>
      <p:pic>
        <p:nvPicPr>
          <p:cNvPr id="4" name="Рисунок 3" descr="http://www.cfin.ru/itm/standards/ArchiMate-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2363" y="1490161"/>
            <a:ext cx="9765132" cy="5367839"/>
          </a:xfrm>
          <a:prstGeom prst="rect">
            <a:avLst/>
          </a:prstGeom>
          <a:noFill/>
          <a:ln>
            <a:noFill/>
          </a:ln>
        </p:spPr>
      </p:pic>
    </p:spTree>
    <p:extLst>
      <p:ext uri="{BB962C8B-B14F-4D97-AF65-F5344CB8AC3E}">
        <p14:creationId xmlns:p14="http://schemas.microsoft.com/office/powerpoint/2010/main" val="1602410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6533" y="169332"/>
            <a:ext cx="11446933" cy="6841067"/>
          </a:xfrm>
        </p:spPr>
        <p:txBody>
          <a:bodyPr>
            <a:noAutofit/>
          </a:bodyPr>
          <a:lstStyle/>
          <a:p>
            <a:pPr lvl="0"/>
            <a:r>
              <a:rPr lang="ru-RU" sz="2400" dirty="0">
                <a:latin typeface="Times New Roman" panose="02020603050405020304" pitchFamily="18" charset="0"/>
                <a:cs typeface="Times New Roman" panose="02020603050405020304" pitchFamily="18" charset="0"/>
              </a:rPr>
              <a:t>Активный структурный элемент (</a:t>
            </a:r>
            <a:r>
              <a:rPr lang="ru-RU" sz="2400" dirty="0" err="1">
                <a:latin typeface="Times New Roman" panose="02020603050405020304" pitchFamily="18" charset="0"/>
                <a:cs typeface="Times New Roman" panose="02020603050405020304" pitchFamily="18" charset="0"/>
              </a:rPr>
              <a:t>active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structure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element</a:t>
            </a:r>
            <a:r>
              <a:rPr lang="ru-RU" sz="2400" dirty="0">
                <a:latin typeface="Times New Roman" panose="02020603050405020304" pitchFamily="18" charset="0"/>
                <a:cs typeface="Times New Roman" panose="02020603050405020304" pitchFamily="18" charset="0"/>
              </a:rPr>
              <a:t>) определяется как некая сущность, которая способна выполнять определенные действия. Это могут быть бизнес-исполнители, компоненты приложений или устройства, которые реально исполняют те или иные действия.</a:t>
            </a:r>
          </a:p>
          <a:p>
            <a:pPr lvl="0"/>
            <a:r>
              <a:rPr lang="ru-RU" sz="2400" dirty="0">
                <a:latin typeface="Times New Roman" panose="02020603050405020304" pitchFamily="18" charset="0"/>
                <a:cs typeface="Times New Roman" panose="02020603050405020304" pitchFamily="18" charset="0"/>
              </a:rPr>
              <a:t>Пассивный структурный элемент (</a:t>
            </a:r>
            <a:r>
              <a:rPr lang="ru-RU" sz="2400" dirty="0" err="1">
                <a:latin typeface="Times New Roman" panose="02020603050405020304" pitchFamily="18" charset="0"/>
                <a:cs typeface="Times New Roman" panose="02020603050405020304" pitchFamily="18" charset="0"/>
              </a:rPr>
              <a:t>passive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structure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element</a:t>
            </a:r>
            <a:r>
              <a:rPr lang="ru-RU" sz="2400" dirty="0">
                <a:latin typeface="Times New Roman" panose="02020603050405020304" pitchFamily="18" charset="0"/>
                <a:cs typeface="Times New Roman" panose="02020603050405020304" pitchFamily="18" charset="0"/>
              </a:rPr>
              <a:t>) определяется как некоторый объект, на котором выполняются действия. Обычно это информационные объекты или объекты данных, также они могут быть использованы для представления физических объектов, над которыми выполняются те или иные действия.</a:t>
            </a:r>
          </a:p>
          <a:p>
            <a:pPr lvl="0"/>
            <a:r>
              <a:rPr lang="ru-RU" sz="2400" dirty="0">
                <a:latin typeface="Times New Roman" panose="02020603050405020304" pitchFamily="18" charset="0"/>
                <a:cs typeface="Times New Roman" panose="02020603050405020304" pitchFamily="18" charset="0"/>
              </a:rPr>
              <a:t>Элемент поведения (</a:t>
            </a:r>
            <a:r>
              <a:rPr lang="ru-RU" sz="2400" dirty="0" err="1">
                <a:latin typeface="Times New Roman" panose="02020603050405020304" pitchFamily="18" charset="0"/>
                <a:cs typeface="Times New Roman" panose="02020603050405020304" pitchFamily="18" charset="0"/>
              </a:rPr>
              <a:t>behavior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element</a:t>
            </a:r>
            <a:r>
              <a:rPr lang="ru-RU" sz="2400" dirty="0">
                <a:latin typeface="Times New Roman" panose="02020603050405020304" pitchFamily="18" charset="0"/>
                <a:cs typeface="Times New Roman" panose="02020603050405020304" pitchFamily="18" charset="0"/>
              </a:rPr>
              <a:t>) определяется как некоторая единица действия, выполняемая одним или несколькими активными структурными элементами</a:t>
            </a:r>
            <a:r>
              <a:rPr lang="ru-RU" sz="2400" dirty="0" smtClean="0">
                <a:latin typeface="Times New Roman" panose="02020603050405020304" pitchFamily="18" charset="0"/>
                <a:cs typeface="Times New Roman" panose="02020603050405020304" pitchFamily="18" charset="0"/>
              </a:rPr>
              <a:t>. Элементами </a:t>
            </a:r>
            <a:r>
              <a:rPr lang="ru-RU" sz="2400" dirty="0">
                <a:latin typeface="Times New Roman" panose="02020603050405020304" pitchFamily="18" charset="0"/>
                <a:cs typeface="Times New Roman" panose="02020603050405020304" pitchFamily="18" charset="0"/>
              </a:rPr>
              <a:t>поведения являются </a:t>
            </a:r>
            <a:r>
              <a:rPr lang="ru-RU" sz="2400" i="1" dirty="0">
                <a:latin typeface="Times New Roman" panose="02020603050405020304" pitchFamily="18" charset="0"/>
                <a:cs typeface="Times New Roman" panose="02020603050405020304" pitchFamily="18" charset="0"/>
              </a:rPr>
              <a:t>процессы, функционалы (функции), сервисы и </a:t>
            </a:r>
            <a:r>
              <a:rPr lang="ru-RU" sz="2400" i="1" dirty="0" smtClean="0">
                <a:latin typeface="Times New Roman" panose="02020603050405020304" pitchFamily="18" charset="0"/>
                <a:cs typeface="Times New Roman" panose="02020603050405020304" pitchFamily="18" charset="0"/>
              </a:rPr>
              <a:t>события</a:t>
            </a:r>
            <a:r>
              <a:rPr lang="en-US" sz="2400" i="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о</a:t>
            </a:r>
            <a:r>
              <a:rPr lang="ru-RU" sz="2400" dirty="0" smtClean="0">
                <a:latin typeface="Times New Roman" panose="02020603050405020304" pitchFamily="18" charset="0"/>
                <a:cs typeface="Times New Roman" panose="02020603050405020304" pitchFamily="18" charset="0"/>
              </a:rPr>
              <a:t>ни </a:t>
            </a:r>
            <a:r>
              <a:rPr lang="ru-RU" sz="2400" dirty="0">
                <a:latin typeface="Times New Roman" panose="02020603050405020304" pitchFamily="18" charset="0"/>
                <a:cs typeface="Times New Roman" panose="02020603050405020304" pitchFamily="18" charset="0"/>
              </a:rPr>
              <a:t>назначаются активным структурным элементам, чтобы показать, кто или что производит те или иные действия. </a:t>
            </a:r>
            <a:endParaRPr lang="ru-RU" sz="2400" dirty="0" smtClean="0">
              <a:latin typeface="Times New Roman" panose="02020603050405020304" pitchFamily="18" charset="0"/>
              <a:cs typeface="Times New Roman" panose="02020603050405020304" pitchFamily="18" charset="0"/>
            </a:endParaRPr>
          </a:p>
          <a:p>
            <a:pPr marL="0" lvl="0" indent="0">
              <a:buNone/>
            </a:pPr>
            <a:r>
              <a:rPr lang="ru-RU" sz="2400" dirty="0" smtClean="0">
                <a:latin typeface="Times New Roman" panose="02020603050405020304" pitchFamily="18" charset="0"/>
                <a:cs typeface="Times New Roman" panose="02020603050405020304" pitchFamily="18" charset="0"/>
              </a:rPr>
              <a:t>В </a:t>
            </a:r>
            <a:r>
              <a:rPr lang="ru-RU" sz="2400" dirty="0" err="1">
                <a:latin typeface="Times New Roman" panose="02020603050405020304" pitchFamily="18" charset="0"/>
                <a:cs typeface="Times New Roman" panose="02020603050405020304" pitchFamily="18" charset="0"/>
              </a:rPr>
              <a:t>ArchiMate</a:t>
            </a:r>
            <a:r>
              <a:rPr lang="ru-RU" sz="2400" dirty="0">
                <a:latin typeface="Times New Roman" panose="02020603050405020304" pitchFamily="18" charset="0"/>
                <a:cs typeface="Times New Roman" panose="02020603050405020304" pitchFamily="18" charset="0"/>
              </a:rPr>
              <a:t> - активный структурный </a:t>
            </a:r>
            <a:r>
              <a:rPr lang="ru-RU" sz="2400" dirty="0" smtClean="0">
                <a:latin typeface="Times New Roman" panose="02020603050405020304" pitchFamily="18" charset="0"/>
                <a:cs typeface="Times New Roman" panose="02020603050405020304" pitchFamily="18" charset="0"/>
              </a:rPr>
              <a:t>элемент </a:t>
            </a:r>
            <a:r>
              <a:rPr lang="ru-RU" sz="2400" dirty="0">
                <a:latin typeface="Times New Roman" panose="02020603050405020304" pitchFamily="18" charset="0"/>
                <a:cs typeface="Times New Roman" panose="02020603050405020304" pitchFamily="18" charset="0"/>
              </a:rPr>
              <a:t>есть субъект </a:t>
            </a:r>
            <a:r>
              <a:rPr lang="ru-RU" sz="2400" dirty="0" smtClean="0">
                <a:latin typeface="Times New Roman" panose="02020603050405020304" pitchFamily="18" charset="0"/>
                <a:cs typeface="Times New Roman" panose="02020603050405020304" pitchFamily="18" charset="0"/>
              </a:rPr>
              <a:t>поведения, </a:t>
            </a:r>
            <a:r>
              <a:rPr lang="ru-RU" sz="2400" dirty="0">
                <a:latin typeface="Times New Roman" panose="02020603050405020304" pitchFamily="18" charset="0"/>
                <a:cs typeface="Times New Roman" panose="02020603050405020304" pitchFamily="18" charset="0"/>
              </a:rPr>
              <a:t>глагол-сказуемое </a:t>
            </a:r>
            <a:r>
              <a:rPr lang="ru-RU" sz="2400" dirty="0" smtClean="0">
                <a:latin typeface="Times New Roman" panose="02020603050405020304" pitchFamily="18" charset="0"/>
                <a:cs typeface="Times New Roman" panose="02020603050405020304" pitchFamily="18" charset="0"/>
              </a:rPr>
              <a:t>- элемент выполнения поведения </a:t>
            </a:r>
            <a:r>
              <a:rPr lang="ru-RU" sz="2400" dirty="0">
                <a:latin typeface="Times New Roman" panose="02020603050405020304" pitchFamily="18" charset="0"/>
                <a:cs typeface="Times New Roman" panose="02020603050405020304" pitchFamily="18" charset="0"/>
              </a:rPr>
              <a:t>и существительное-дополнение </a:t>
            </a:r>
            <a:r>
              <a:rPr lang="ru-RU" sz="2400" dirty="0" smtClean="0">
                <a:latin typeface="Times New Roman" panose="02020603050405020304" pitchFamily="18" charset="0"/>
                <a:cs typeface="Times New Roman" panose="02020603050405020304" pitchFamily="18" charset="0"/>
              </a:rPr>
              <a:t>- пассивный </a:t>
            </a:r>
            <a:r>
              <a:rPr lang="ru-RU" sz="2400" dirty="0">
                <a:latin typeface="Times New Roman" panose="02020603050405020304" pitchFamily="18" charset="0"/>
                <a:cs typeface="Times New Roman" panose="02020603050405020304" pitchFamily="18" charset="0"/>
              </a:rPr>
              <a:t>структурный элемент, то есть объект, на котором выполняется </a:t>
            </a:r>
            <a:r>
              <a:rPr lang="ru-RU" sz="2400" dirty="0" smtClean="0">
                <a:latin typeface="Times New Roman" panose="02020603050405020304" pitchFamily="18" charset="0"/>
                <a:cs typeface="Times New Roman" panose="02020603050405020304" pitchFamily="18" charset="0"/>
              </a:rPr>
              <a:t>поведение.</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B1F59DA1-0C1B-4993-9AC8-6294791E17D5}" type="slidenum">
              <a:rPr lang="ru-RU" smtClean="0"/>
              <a:t>42</a:t>
            </a:fld>
            <a:endParaRPr lang="ru-RU"/>
          </a:p>
        </p:txBody>
      </p:sp>
    </p:spTree>
    <p:extLst>
      <p:ext uri="{BB962C8B-B14F-4D97-AF65-F5344CB8AC3E}">
        <p14:creationId xmlns:p14="http://schemas.microsoft.com/office/powerpoint/2010/main" val="2640914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F59DA1-0C1B-4993-9AC8-6294791E17D5}" type="slidenum">
              <a:rPr lang="ru-RU" smtClean="0"/>
              <a:t>43</a:t>
            </a:fld>
            <a:endParaRPr lang="ru-RU"/>
          </a:p>
        </p:txBody>
      </p:sp>
      <p:pic>
        <p:nvPicPr>
          <p:cNvPr id="4098" name="Picture 2" descr="http://pubs.opengroup.org/architecture/archimate3-doc/m/ts_archimate_3.0_files/image1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54" y="1320468"/>
            <a:ext cx="11960846" cy="54010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0241" y="61511"/>
            <a:ext cx="10981759" cy="954107"/>
          </a:xfrm>
          <a:prstGeom prst="rect">
            <a:avLst/>
          </a:prstGeom>
          <a:noFill/>
        </p:spPr>
        <p:txBody>
          <a:bodyPr wrap="square" rtlCol="0">
            <a:spAutoFit/>
          </a:bodyPr>
          <a:lstStyle/>
          <a:p>
            <a:r>
              <a:rPr lang="ru-RU" sz="2800" dirty="0" smtClean="0"/>
              <a:t>Пример элементов </a:t>
            </a:r>
            <a:r>
              <a:rPr lang="ru-RU" sz="2800" dirty="0" smtClean="0"/>
              <a:t>мотивационной и стратегической </a:t>
            </a:r>
            <a:r>
              <a:rPr lang="ru-RU" sz="2800" dirty="0" smtClean="0"/>
              <a:t>модели</a:t>
            </a:r>
          </a:p>
          <a:p>
            <a:pPr algn="ctr"/>
            <a:r>
              <a:rPr lang="en-US" sz="2800" dirty="0" smtClean="0"/>
              <a:t>Strategy </a:t>
            </a:r>
            <a:r>
              <a:rPr lang="en-US" sz="2800" dirty="0"/>
              <a:t>Elements and Motivation and Core </a:t>
            </a:r>
            <a:r>
              <a:rPr lang="en-US" sz="2800" dirty="0" smtClean="0"/>
              <a:t>Elements</a:t>
            </a:r>
            <a:endParaRPr lang="ru-RU" sz="2800" dirty="0"/>
          </a:p>
        </p:txBody>
      </p:sp>
    </p:spTree>
    <p:extLst>
      <p:ext uri="{BB962C8B-B14F-4D97-AF65-F5344CB8AC3E}">
        <p14:creationId xmlns:p14="http://schemas.microsoft.com/office/powerpoint/2010/main" val="2624084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F59DA1-0C1B-4993-9AC8-6294791E17D5}" type="slidenum">
              <a:rPr lang="ru-RU" smtClean="0"/>
              <a:t>44</a:t>
            </a:fld>
            <a:endParaRPr lang="ru-RU"/>
          </a:p>
        </p:txBody>
      </p:sp>
      <p:pic>
        <p:nvPicPr>
          <p:cNvPr id="1028" name="Picture 4" descr="http://pubs.opengroup.org/architecture/archimate3-doc/m/ts_archimate_3.0_files/image224.png"/>
          <p:cNvPicPr>
            <a:picLocks noChangeAspect="1" noChangeArrowheads="1"/>
          </p:cNvPicPr>
          <p:nvPr/>
        </p:nvPicPr>
        <p:blipFill rotWithShape="1">
          <a:blip r:embed="rId2">
            <a:extLst>
              <a:ext uri="{28A0092B-C50C-407E-A947-70E740481C1C}">
                <a14:useLocalDpi xmlns:a14="http://schemas.microsoft.com/office/drawing/2010/main" val="0"/>
              </a:ext>
            </a:extLst>
          </a:blip>
          <a:srcRect t="-1" r="16007" b="50336"/>
          <a:stretch/>
        </p:blipFill>
        <p:spPr bwMode="auto">
          <a:xfrm>
            <a:off x="2873197" y="1443298"/>
            <a:ext cx="7565720" cy="52781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0241" y="0"/>
            <a:ext cx="10981759" cy="954107"/>
          </a:xfrm>
          <a:prstGeom prst="rect">
            <a:avLst/>
          </a:prstGeom>
          <a:noFill/>
        </p:spPr>
        <p:txBody>
          <a:bodyPr wrap="square" rtlCol="0">
            <a:spAutoFit/>
          </a:bodyPr>
          <a:lstStyle/>
          <a:p>
            <a:r>
              <a:rPr lang="ru-RU" sz="2800" dirty="0" smtClean="0"/>
              <a:t>Пример элементов </a:t>
            </a:r>
            <a:r>
              <a:rPr lang="ru-RU" sz="2800" dirty="0" smtClean="0"/>
              <a:t>мотивационной и стратегической </a:t>
            </a:r>
            <a:r>
              <a:rPr lang="ru-RU" sz="2800" dirty="0" smtClean="0"/>
              <a:t>модели</a:t>
            </a:r>
          </a:p>
          <a:p>
            <a:pPr algn="ctr"/>
            <a:r>
              <a:rPr lang="en-US" sz="2800" dirty="0" smtClean="0"/>
              <a:t>Strategy </a:t>
            </a:r>
            <a:r>
              <a:rPr lang="en-US" sz="2800" dirty="0"/>
              <a:t>Elements and Motivation and Core </a:t>
            </a:r>
            <a:r>
              <a:rPr lang="en-US" sz="2800" dirty="0" smtClean="0"/>
              <a:t>Elements</a:t>
            </a:r>
            <a:endParaRPr lang="ru-RU" sz="2800" dirty="0"/>
          </a:p>
        </p:txBody>
      </p:sp>
    </p:spTree>
    <p:extLst>
      <p:ext uri="{BB962C8B-B14F-4D97-AF65-F5344CB8AC3E}">
        <p14:creationId xmlns:p14="http://schemas.microsoft.com/office/powerpoint/2010/main" val="1288058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F59DA1-0C1B-4993-9AC8-6294791E17D5}" type="slidenum">
              <a:rPr lang="ru-RU" smtClean="0"/>
              <a:t>45</a:t>
            </a:fld>
            <a:endParaRPr lang="ru-RU"/>
          </a:p>
        </p:txBody>
      </p:sp>
      <p:pic>
        <p:nvPicPr>
          <p:cNvPr id="1028" name="Picture 4" descr="http://pubs.opengroup.org/architecture/archimate3-doc/m/ts_archimate_3.0_files/image224.png"/>
          <p:cNvPicPr>
            <a:picLocks noChangeAspect="1" noChangeArrowheads="1"/>
          </p:cNvPicPr>
          <p:nvPr/>
        </p:nvPicPr>
        <p:blipFill rotWithShape="1">
          <a:blip r:embed="rId2">
            <a:extLst>
              <a:ext uri="{28A0092B-C50C-407E-A947-70E740481C1C}">
                <a14:useLocalDpi xmlns:a14="http://schemas.microsoft.com/office/drawing/2010/main" val="0"/>
              </a:ext>
            </a:extLst>
          </a:blip>
          <a:srcRect l="-2193" t="49737" r="15241" b="-1253"/>
          <a:stretch/>
        </p:blipFill>
        <p:spPr bwMode="auto">
          <a:xfrm>
            <a:off x="2846092" y="1651796"/>
            <a:ext cx="7136108" cy="49882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0241" y="366311"/>
            <a:ext cx="10981759" cy="954107"/>
          </a:xfrm>
          <a:prstGeom prst="rect">
            <a:avLst/>
          </a:prstGeom>
          <a:noFill/>
        </p:spPr>
        <p:txBody>
          <a:bodyPr wrap="square" rtlCol="0">
            <a:spAutoFit/>
          </a:bodyPr>
          <a:lstStyle/>
          <a:p>
            <a:r>
              <a:rPr lang="ru-RU" sz="2800" dirty="0" smtClean="0"/>
              <a:t>Пример элементов </a:t>
            </a:r>
            <a:r>
              <a:rPr lang="ru-RU" sz="2800" dirty="0" smtClean="0"/>
              <a:t>мотивационной и </a:t>
            </a:r>
            <a:r>
              <a:rPr lang="ru-RU" sz="2800" dirty="0" smtClean="0"/>
              <a:t>миграционной модели</a:t>
            </a:r>
          </a:p>
          <a:p>
            <a:pPr algn="ctr"/>
            <a:r>
              <a:rPr lang="en-US" sz="2800" dirty="0" smtClean="0"/>
              <a:t>Strategy </a:t>
            </a:r>
            <a:r>
              <a:rPr lang="en-US" sz="2800" dirty="0"/>
              <a:t>Elements and </a:t>
            </a:r>
            <a:r>
              <a:rPr lang="en-US" sz="2800" dirty="0" smtClean="0"/>
              <a:t>Migration Elements</a:t>
            </a:r>
            <a:endParaRPr lang="ru-RU" sz="2800" dirty="0"/>
          </a:p>
        </p:txBody>
      </p:sp>
    </p:spTree>
    <p:extLst>
      <p:ext uri="{BB962C8B-B14F-4D97-AF65-F5344CB8AC3E}">
        <p14:creationId xmlns:p14="http://schemas.microsoft.com/office/powerpoint/2010/main" val="804273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F59DA1-0C1B-4993-9AC8-6294791E17D5}" type="slidenum">
              <a:rPr lang="ru-RU" smtClean="0"/>
              <a:t>46</a:t>
            </a:fld>
            <a:endParaRPr lang="ru-RU"/>
          </a:p>
        </p:txBody>
      </p:sp>
      <p:pic>
        <p:nvPicPr>
          <p:cNvPr id="5" name="Рисунок 4"/>
          <p:cNvPicPr>
            <a:picLocks noChangeAspect="1"/>
          </p:cNvPicPr>
          <p:nvPr/>
        </p:nvPicPr>
        <p:blipFill>
          <a:blip r:embed="rId2"/>
          <a:stretch>
            <a:fillRect/>
          </a:stretch>
        </p:blipFill>
        <p:spPr>
          <a:xfrm>
            <a:off x="121663" y="640108"/>
            <a:ext cx="9936737" cy="6217892"/>
          </a:xfrm>
          <a:prstGeom prst="rect">
            <a:avLst/>
          </a:prstGeom>
        </p:spPr>
      </p:pic>
      <p:sp>
        <p:nvSpPr>
          <p:cNvPr id="6" name="Прямоугольник 5"/>
          <p:cNvSpPr/>
          <p:nvPr/>
        </p:nvSpPr>
        <p:spPr>
          <a:xfrm>
            <a:off x="1066800" y="0"/>
            <a:ext cx="10540621" cy="523220"/>
          </a:xfrm>
          <a:prstGeom prst="rect">
            <a:avLst/>
          </a:prstGeom>
        </p:spPr>
        <p:txBody>
          <a:bodyPr wrap="square">
            <a:spAutoFit/>
          </a:bodyPr>
          <a:lstStyle/>
          <a:p>
            <a:r>
              <a:rPr lang="ru-RU" sz="2800" b="1" dirty="0" smtClean="0"/>
              <a:t>Пример классификации </a:t>
            </a:r>
            <a:r>
              <a:rPr lang="ru-RU" sz="2800" b="1" dirty="0" smtClean="0"/>
              <a:t>возможностей/компетенций - </a:t>
            </a:r>
            <a:r>
              <a:rPr lang="en-US" sz="2800" b="1" dirty="0" smtClean="0"/>
              <a:t>Capability</a:t>
            </a:r>
            <a:r>
              <a:rPr lang="ru-RU" sz="2800" dirty="0" smtClean="0"/>
              <a:t> </a:t>
            </a:r>
            <a:endParaRPr lang="ru-RU" sz="2800" dirty="0"/>
          </a:p>
        </p:txBody>
      </p:sp>
    </p:spTree>
    <p:extLst>
      <p:ext uri="{BB962C8B-B14F-4D97-AF65-F5344CB8AC3E}">
        <p14:creationId xmlns:p14="http://schemas.microsoft.com/office/powerpoint/2010/main" val="862985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F59DA1-0C1B-4993-9AC8-6294791E17D5}" type="slidenum">
              <a:rPr lang="ru-RU" smtClean="0"/>
              <a:t>47</a:t>
            </a:fld>
            <a:endParaRPr lang="ru-RU"/>
          </a:p>
        </p:txBody>
      </p:sp>
      <p:pic>
        <p:nvPicPr>
          <p:cNvPr id="3" name="Рисунок 2"/>
          <p:cNvPicPr>
            <a:picLocks noChangeAspect="1"/>
          </p:cNvPicPr>
          <p:nvPr/>
        </p:nvPicPr>
        <p:blipFill>
          <a:blip r:embed="rId2"/>
          <a:stretch>
            <a:fillRect/>
          </a:stretch>
        </p:blipFill>
        <p:spPr>
          <a:xfrm>
            <a:off x="1166926" y="979876"/>
            <a:ext cx="9461141" cy="5559036"/>
          </a:xfrm>
          <a:prstGeom prst="rect">
            <a:avLst/>
          </a:prstGeom>
        </p:spPr>
      </p:pic>
      <p:sp>
        <p:nvSpPr>
          <p:cNvPr id="4" name="Прямоугольник 3"/>
          <p:cNvSpPr/>
          <p:nvPr/>
        </p:nvSpPr>
        <p:spPr>
          <a:xfrm>
            <a:off x="0" y="208332"/>
            <a:ext cx="12192000" cy="523220"/>
          </a:xfrm>
          <a:prstGeom prst="rect">
            <a:avLst/>
          </a:prstGeom>
        </p:spPr>
        <p:txBody>
          <a:bodyPr wrap="square">
            <a:spAutoFit/>
          </a:bodyPr>
          <a:lstStyle/>
          <a:p>
            <a:r>
              <a:rPr lang="ru-RU" sz="2800" b="1" dirty="0" smtClean="0"/>
              <a:t>Структура  возможностей системы и соответствующих им </a:t>
            </a:r>
            <a:r>
              <a:rPr lang="ru-RU" sz="2800" b="1" dirty="0" smtClean="0"/>
              <a:t>бизнес</a:t>
            </a:r>
            <a:r>
              <a:rPr lang="en-US" sz="2800" b="1" dirty="0" smtClean="0"/>
              <a:t>-</a:t>
            </a:r>
            <a:r>
              <a:rPr lang="ru-RU" sz="2800" b="1" dirty="0" smtClean="0"/>
              <a:t>функций</a:t>
            </a:r>
            <a:endParaRPr lang="ru-RU" sz="2800" dirty="0"/>
          </a:p>
        </p:txBody>
      </p:sp>
    </p:spTree>
    <p:extLst>
      <p:ext uri="{BB962C8B-B14F-4D97-AF65-F5344CB8AC3E}">
        <p14:creationId xmlns:p14="http://schemas.microsoft.com/office/powerpoint/2010/main" val="2155120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7452" y="559557"/>
            <a:ext cx="3052548" cy="4948108"/>
          </a:xfrm>
        </p:spPr>
        <p:txBody>
          <a:bodyPr>
            <a:normAutofit/>
          </a:bodyPr>
          <a:lstStyle/>
          <a:p>
            <a:r>
              <a:rPr lang="ru-RU" sz="2800" b="1" dirty="0" smtClean="0"/>
              <a:t>Связь  стратегических решений, результатов достижений </a:t>
            </a:r>
            <a:r>
              <a:rPr lang="ru-RU" sz="2800" b="1" dirty="0" smtClean="0"/>
              <a:t>целей и требуемых для этого ресурсов</a:t>
            </a:r>
            <a:r>
              <a:rPr lang="ru-RU" sz="2800" b="1" dirty="0" smtClean="0"/>
              <a:t/>
            </a:r>
            <a:br>
              <a:rPr lang="ru-RU" sz="2800" b="1" dirty="0" smtClean="0"/>
            </a:br>
            <a:endParaRPr lang="ru-RU" sz="2800" b="1" dirty="0"/>
          </a:p>
        </p:txBody>
      </p:sp>
      <p:sp>
        <p:nvSpPr>
          <p:cNvPr id="4" name="Номер слайда 3"/>
          <p:cNvSpPr>
            <a:spLocks noGrp="1"/>
          </p:cNvSpPr>
          <p:nvPr>
            <p:ph type="sldNum" sz="quarter" idx="12"/>
          </p:nvPr>
        </p:nvSpPr>
        <p:spPr/>
        <p:txBody>
          <a:bodyPr/>
          <a:lstStyle/>
          <a:p>
            <a:fld id="{B1F59DA1-0C1B-4993-9AC8-6294791E17D5}" type="slidenum">
              <a:rPr lang="ru-RU" smtClean="0"/>
              <a:t>48</a:t>
            </a:fld>
            <a:endParaRPr lang="ru-RU"/>
          </a:p>
        </p:txBody>
      </p:sp>
      <p:pic>
        <p:nvPicPr>
          <p:cNvPr id="2050" name="Picture 2" descr="http://pubs.opengroup.org/architecture/archimate3-doc/m/ts_archimate_3.0_files/image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078" y="77046"/>
            <a:ext cx="7178722" cy="664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378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F59DA1-0C1B-4993-9AC8-6294791E17D5}" type="slidenum">
              <a:rPr lang="ru-RU" smtClean="0"/>
              <a:t>49</a:t>
            </a:fld>
            <a:endParaRPr lang="ru-RU"/>
          </a:p>
        </p:txBody>
      </p:sp>
      <p:pic>
        <p:nvPicPr>
          <p:cNvPr id="5" name="Рисунок 4"/>
          <p:cNvPicPr>
            <a:picLocks noChangeAspect="1"/>
          </p:cNvPicPr>
          <p:nvPr/>
        </p:nvPicPr>
        <p:blipFill rotWithShape="1">
          <a:blip r:embed="rId2">
            <a:lum bright="-20000" contrast="40000"/>
          </a:blip>
          <a:srcRect r="3915"/>
          <a:stretch/>
        </p:blipFill>
        <p:spPr>
          <a:xfrm>
            <a:off x="1410872" y="358945"/>
            <a:ext cx="10781128" cy="6362529"/>
          </a:xfrm>
          <a:prstGeom prst="rect">
            <a:avLst/>
          </a:prstGeom>
        </p:spPr>
      </p:pic>
      <p:sp>
        <p:nvSpPr>
          <p:cNvPr id="6" name="Заголовок 1"/>
          <p:cNvSpPr txBox="1">
            <a:spLocks/>
          </p:cNvSpPr>
          <p:nvPr/>
        </p:nvSpPr>
        <p:spPr>
          <a:xfrm>
            <a:off x="184245" y="518614"/>
            <a:ext cx="3964421" cy="54045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t>Связь  </a:t>
            </a:r>
            <a:r>
              <a:rPr lang="ru-RU" sz="2400" b="1" dirty="0" smtClean="0"/>
              <a:t>бизнес-требований и </a:t>
            </a:r>
            <a:r>
              <a:rPr lang="ru-RU" sz="2400" b="1" dirty="0" smtClean="0"/>
              <a:t>необходимых </a:t>
            </a:r>
            <a:r>
              <a:rPr lang="ru-RU" sz="2400" b="1" dirty="0" smtClean="0"/>
              <a:t>для их осуществления ресурсов</a:t>
            </a:r>
            <a:endParaRPr lang="ru-RU" sz="2400" b="1" dirty="0"/>
          </a:p>
        </p:txBody>
      </p:sp>
    </p:spTree>
    <p:extLst>
      <p:ext uri="{BB962C8B-B14F-4D97-AF65-F5344CB8AC3E}">
        <p14:creationId xmlns:p14="http://schemas.microsoft.com/office/powerpoint/2010/main" val="988920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37198"/>
          </a:xfrm>
        </p:spPr>
        <p:txBody>
          <a:bodyPr>
            <a:normAutofit fontScale="90000"/>
          </a:bodyPr>
          <a:lstStyle/>
          <a:p>
            <a:pPr algn="ctr"/>
            <a:r>
              <a:rPr lang="ru-RU" b="1" dirty="0" smtClean="0"/>
              <a:t>Модели</a:t>
            </a:r>
            <a:endParaRPr lang="ru-RU" b="1" dirty="0"/>
          </a:p>
        </p:txBody>
      </p:sp>
      <p:sp>
        <p:nvSpPr>
          <p:cNvPr id="3" name="Объект 2"/>
          <p:cNvSpPr>
            <a:spLocks noGrp="1"/>
          </p:cNvSpPr>
          <p:nvPr>
            <p:ph idx="1"/>
          </p:nvPr>
        </p:nvSpPr>
        <p:spPr>
          <a:xfrm>
            <a:off x="1101969" y="1371600"/>
            <a:ext cx="10515600" cy="5081953"/>
          </a:xfrm>
        </p:spPr>
        <p:txBody>
          <a:bodyPr>
            <a:noAutofit/>
          </a:bodyPr>
          <a:lstStyle/>
          <a:p>
            <a:pPr marL="0" indent="0">
              <a:buNone/>
            </a:pPr>
            <a:r>
              <a:rPr lang="ru-RU" sz="2400" dirty="0" smtClean="0"/>
              <a:t>Например, по </a:t>
            </a:r>
            <a:r>
              <a:rPr lang="ru-RU" sz="2400" dirty="0"/>
              <a:t>форме представления </a:t>
            </a:r>
            <a:r>
              <a:rPr lang="ru-RU" sz="2400" dirty="0" smtClean="0"/>
              <a:t>модели можно выделить:</a:t>
            </a:r>
            <a:endParaRPr lang="ru-RU" sz="2400" dirty="0"/>
          </a:p>
          <a:p>
            <a:r>
              <a:rPr lang="ru-RU" sz="2400" i="1" dirty="0" smtClean="0"/>
              <a:t>Аналитические </a:t>
            </a:r>
            <a:r>
              <a:rPr lang="ru-RU" sz="2400" i="1" dirty="0" smtClean="0"/>
              <a:t>модели – </a:t>
            </a:r>
            <a:r>
              <a:rPr lang="ru-RU" sz="2400" dirty="0" smtClean="0"/>
              <a:t>основаны на использовании </a:t>
            </a:r>
            <a:r>
              <a:rPr lang="ru-RU" sz="2400" dirty="0" smtClean="0"/>
              <a:t>функциональных зависимостей в виде </a:t>
            </a:r>
            <a:r>
              <a:rPr lang="ru-RU" sz="2400" dirty="0"/>
              <a:t>математических </a:t>
            </a:r>
            <a:r>
              <a:rPr lang="ru-RU" sz="2400" dirty="0" smtClean="0"/>
              <a:t>или логических выражений.</a:t>
            </a:r>
            <a:endParaRPr lang="ru-RU" sz="2400" dirty="0"/>
          </a:p>
          <a:p>
            <a:r>
              <a:rPr lang="ru-RU" sz="2400" i="1" dirty="0" smtClean="0"/>
              <a:t>Численные модели</a:t>
            </a:r>
            <a:r>
              <a:rPr lang="ru-RU" sz="2400" dirty="0"/>
              <a:t> — </a:t>
            </a:r>
            <a:r>
              <a:rPr lang="ru-RU" sz="2400" dirty="0" smtClean="0"/>
              <a:t>используют табличное </a:t>
            </a:r>
            <a:r>
              <a:rPr lang="ru-RU" sz="2400" dirty="0" smtClean="0"/>
              <a:t>представление взаимосвязей </a:t>
            </a:r>
            <a:r>
              <a:rPr lang="ru-RU" sz="2400" dirty="0"/>
              <a:t>между </a:t>
            </a:r>
            <a:r>
              <a:rPr lang="ru-RU" sz="2400" dirty="0" smtClean="0"/>
              <a:t>различными свойствами моделируемого объекта. </a:t>
            </a:r>
            <a:endParaRPr lang="ru-RU" sz="2400" dirty="0"/>
          </a:p>
          <a:p>
            <a:r>
              <a:rPr lang="ru-RU" sz="2400" i="1" dirty="0" smtClean="0"/>
              <a:t>Формально-логические,</a:t>
            </a:r>
            <a:r>
              <a:rPr lang="ru-RU" sz="2400" i="1" dirty="0"/>
              <a:t> </a:t>
            </a:r>
            <a:r>
              <a:rPr lang="ru-RU" sz="2400" i="1" dirty="0" smtClean="0"/>
              <a:t>информационные </a:t>
            </a:r>
            <a:r>
              <a:rPr lang="ru-RU" sz="2400" dirty="0" smtClean="0"/>
              <a:t>модели </a:t>
            </a:r>
            <a:r>
              <a:rPr lang="ru-RU" sz="2400" dirty="0"/>
              <a:t>на формальном </a:t>
            </a:r>
            <a:r>
              <a:rPr lang="ru-RU" sz="2400" dirty="0" smtClean="0"/>
              <a:t>языке, например, программный код.</a:t>
            </a:r>
            <a:endParaRPr lang="ru-RU" sz="2400" dirty="0" smtClean="0"/>
          </a:p>
          <a:p>
            <a:r>
              <a:rPr lang="ru-RU" sz="2400" i="1" dirty="0" smtClean="0"/>
              <a:t>Графические</a:t>
            </a:r>
            <a:r>
              <a:rPr lang="ru-RU" sz="2400" dirty="0" smtClean="0"/>
              <a:t> </a:t>
            </a:r>
            <a:r>
              <a:rPr lang="ru-RU" sz="2400" dirty="0" smtClean="0"/>
              <a:t>модели (схемы</a:t>
            </a:r>
            <a:r>
              <a:rPr lang="ru-RU" sz="2400" dirty="0" smtClean="0"/>
              <a:t>, </a:t>
            </a:r>
            <a:r>
              <a:rPr lang="ru-RU" sz="2400" dirty="0" smtClean="0"/>
              <a:t>диаграммы, </a:t>
            </a:r>
            <a:r>
              <a:rPr lang="ru-RU" sz="2400" dirty="0" smtClean="0"/>
              <a:t>эскизы, чертежи</a:t>
            </a:r>
            <a:r>
              <a:rPr lang="ru-RU" sz="2400" dirty="0" smtClean="0"/>
              <a:t>), абстрактно изображающие структуру или поведение объекта, воспринимаемое человеком изображение. </a:t>
            </a:r>
            <a:endParaRPr lang="ru-RU" sz="2400" dirty="0" smtClean="0"/>
          </a:p>
          <a:p>
            <a:r>
              <a:rPr lang="ru-RU" sz="2400" i="1" dirty="0" smtClean="0"/>
              <a:t>Экономико-математические</a:t>
            </a:r>
            <a:r>
              <a:rPr lang="ru-RU" sz="2400" dirty="0"/>
              <a:t> </a:t>
            </a:r>
            <a:r>
              <a:rPr lang="ru-RU" sz="2400" dirty="0" smtClean="0"/>
              <a:t>модели – как основа для оценки, принятия решения согласно выбранному критерию.</a:t>
            </a:r>
          </a:p>
          <a:p>
            <a:pPr marL="0" indent="0">
              <a:buNone/>
            </a:pPr>
            <a:endParaRPr lang="ru-RU" sz="2400" dirty="0" smtClean="0"/>
          </a:p>
        </p:txBody>
      </p:sp>
    </p:spTree>
    <p:extLst>
      <p:ext uri="{BB962C8B-B14F-4D97-AF65-F5344CB8AC3E}">
        <p14:creationId xmlns:p14="http://schemas.microsoft.com/office/powerpoint/2010/main" val="21873261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548419" y="-1"/>
            <a:ext cx="8212404" cy="6832449"/>
          </a:xfrm>
          <a:prstGeom prst="rect">
            <a:avLst/>
          </a:prstGeom>
        </p:spPr>
      </p:pic>
      <p:sp>
        <p:nvSpPr>
          <p:cNvPr id="4" name="Номер слайда 3"/>
          <p:cNvSpPr>
            <a:spLocks noGrp="1"/>
          </p:cNvSpPr>
          <p:nvPr>
            <p:ph type="sldNum" sz="quarter" idx="12"/>
          </p:nvPr>
        </p:nvSpPr>
        <p:spPr/>
        <p:txBody>
          <a:bodyPr/>
          <a:lstStyle/>
          <a:p>
            <a:fld id="{B1F59DA1-0C1B-4993-9AC8-6294791E17D5}" type="slidenum">
              <a:rPr lang="ru-RU" smtClean="0"/>
              <a:t>50</a:t>
            </a:fld>
            <a:endParaRPr lang="ru-RU"/>
          </a:p>
        </p:txBody>
      </p:sp>
      <p:sp>
        <p:nvSpPr>
          <p:cNvPr id="5" name="Заголовок 1"/>
          <p:cNvSpPr txBox="1">
            <a:spLocks/>
          </p:cNvSpPr>
          <p:nvPr/>
        </p:nvSpPr>
        <p:spPr>
          <a:xfrm>
            <a:off x="286866" y="1998133"/>
            <a:ext cx="2939819" cy="40026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smtClean="0"/>
              <a:t>Связь </a:t>
            </a:r>
            <a:r>
              <a:rPr lang="ru-RU" sz="2800" b="1" dirty="0" smtClean="0"/>
              <a:t>драйверов, целей и их результатов со стратегическими решениями и формируемыми компетенциями</a:t>
            </a:r>
            <a:endParaRPr lang="ru-RU" sz="2800" b="1" dirty="0" smtClean="0"/>
          </a:p>
        </p:txBody>
      </p:sp>
    </p:spTree>
    <p:extLst>
      <p:ext uri="{BB962C8B-B14F-4D97-AF65-F5344CB8AC3E}">
        <p14:creationId xmlns:p14="http://schemas.microsoft.com/office/powerpoint/2010/main" val="14568804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F59DA1-0C1B-4993-9AC8-6294791E17D5}" type="slidenum">
              <a:rPr lang="ru-RU" smtClean="0"/>
              <a:t>51</a:t>
            </a:fld>
            <a:endParaRPr lang="ru-RU"/>
          </a:p>
        </p:txBody>
      </p:sp>
      <p:pic>
        <p:nvPicPr>
          <p:cNvPr id="3" name="Рисунок 2"/>
          <p:cNvPicPr>
            <a:picLocks noChangeAspect="1"/>
          </p:cNvPicPr>
          <p:nvPr/>
        </p:nvPicPr>
        <p:blipFill>
          <a:blip r:embed="rId2"/>
          <a:stretch>
            <a:fillRect/>
          </a:stretch>
        </p:blipFill>
        <p:spPr>
          <a:xfrm>
            <a:off x="0" y="197224"/>
            <a:ext cx="10433692" cy="5439302"/>
          </a:xfrm>
          <a:prstGeom prst="rect">
            <a:avLst/>
          </a:prstGeom>
        </p:spPr>
      </p:pic>
      <p:sp>
        <p:nvSpPr>
          <p:cNvPr id="4" name="Заголовок 1"/>
          <p:cNvSpPr txBox="1">
            <a:spLocks/>
          </p:cNvSpPr>
          <p:nvPr/>
        </p:nvSpPr>
        <p:spPr>
          <a:xfrm>
            <a:off x="9082564" y="735224"/>
            <a:ext cx="2702256" cy="35074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smtClean="0"/>
              <a:t>Связь бизнес-процессов и </a:t>
            </a:r>
            <a:r>
              <a:rPr lang="ru-RU" sz="2800" b="1" dirty="0" smtClean="0"/>
              <a:t>сервисов информационных технологий при реализации бизнес-требований </a:t>
            </a:r>
            <a:endParaRPr lang="ru-RU" sz="2800" b="1" dirty="0" smtClean="0"/>
          </a:p>
        </p:txBody>
      </p:sp>
    </p:spTree>
    <p:extLst>
      <p:ext uri="{BB962C8B-B14F-4D97-AF65-F5344CB8AC3E}">
        <p14:creationId xmlns:p14="http://schemas.microsoft.com/office/powerpoint/2010/main" val="4913882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F59DA1-0C1B-4993-9AC8-6294791E17D5}" type="slidenum">
              <a:rPr lang="ru-RU" smtClean="0"/>
              <a:t>52</a:t>
            </a:fld>
            <a:endParaRPr lang="ru-RU"/>
          </a:p>
        </p:txBody>
      </p:sp>
      <p:pic>
        <p:nvPicPr>
          <p:cNvPr id="7170" name="Picture 2" descr="http://pubs.opengroup.org/architecture/archimate3-doc/m/ts_archimate_3.0_files/image1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194" y="346764"/>
            <a:ext cx="6116708" cy="6330261"/>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a:xfrm>
            <a:off x="783609" y="655091"/>
            <a:ext cx="2781225" cy="35074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smtClean="0"/>
              <a:t>Специализация </a:t>
            </a:r>
            <a:r>
              <a:rPr lang="ru-RU" sz="2800" b="1" dirty="0" smtClean="0"/>
              <a:t>ролей и интерфейсов при работе в ИС</a:t>
            </a:r>
            <a:endParaRPr lang="ru-RU" sz="2800" b="1" dirty="0" smtClean="0"/>
          </a:p>
        </p:txBody>
      </p:sp>
    </p:spTree>
    <p:extLst>
      <p:ext uri="{BB962C8B-B14F-4D97-AF65-F5344CB8AC3E}">
        <p14:creationId xmlns:p14="http://schemas.microsoft.com/office/powerpoint/2010/main" val="763769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F59DA1-0C1B-4993-9AC8-6294791E17D5}" type="slidenum">
              <a:rPr lang="ru-RU" smtClean="0"/>
              <a:t>53</a:t>
            </a:fld>
            <a:endParaRPr lang="ru-RU"/>
          </a:p>
        </p:txBody>
      </p:sp>
      <p:pic>
        <p:nvPicPr>
          <p:cNvPr id="3" name="Рисунок 2"/>
          <p:cNvPicPr>
            <a:picLocks noChangeAspect="1"/>
          </p:cNvPicPr>
          <p:nvPr/>
        </p:nvPicPr>
        <p:blipFill>
          <a:blip r:embed="rId2"/>
          <a:stretch>
            <a:fillRect/>
          </a:stretch>
        </p:blipFill>
        <p:spPr>
          <a:xfrm>
            <a:off x="-152630" y="313899"/>
            <a:ext cx="11580156" cy="5773002"/>
          </a:xfrm>
          <a:prstGeom prst="rect">
            <a:avLst/>
          </a:prstGeom>
        </p:spPr>
      </p:pic>
      <p:sp>
        <p:nvSpPr>
          <p:cNvPr id="4" name="Заголовок 1"/>
          <p:cNvSpPr txBox="1">
            <a:spLocks/>
          </p:cNvSpPr>
          <p:nvPr/>
        </p:nvSpPr>
        <p:spPr>
          <a:xfrm>
            <a:off x="7953035" y="4650450"/>
            <a:ext cx="3764832" cy="1705900"/>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smtClean="0"/>
              <a:t>Связь </a:t>
            </a:r>
            <a:r>
              <a:rPr lang="ru-RU" sz="2800" b="1" dirty="0" smtClean="0"/>
              <a:t>бизнес-функций посредством информационных потоков, закрепление отношений бизнес-</a:t>
            </a:r>
            <a:r>
              <a:rPr lang="ru-RU" sz="2800" b="1" dirty="0" err="1" smtClean="0"/>
              <a:t>акторов</a:t>
            </a:r>
            <a:r>
              <a:rPr lang="ru-RU" sz="2800" b="1" dirty="0" smtClean="0"/>
              <a:t> и бизнес-функций</a:t>
            </a:r>
            <a:endParaRPr lang="ru-RU" sz="2800" b="1" dirty="0" smtClean="0"/>
          </a:p>
        </p:txBody>
      </p:sp>
    </p:spTree>
    <p:extLst>
      <p:ext uri="{BB962C8B-B14F-4D97-AF65-F5344CB8AC3E}">
        <p14:creationId xmlns:p14="http://schemas.microsoft.com/office/powerpoint/2010/main" val="40795066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F59DA1-0C1B-4993-9AC8-6294791E17D5}" type="slidenum">
              <a:rPr lang="ru-RU" smtClean="0"/>
              <a:t>54</a:t>
            </a:fld>
            <a:endParaRPr lang="ru-RU"/>
          </a:p>
        </p:txBody>
      </p:sp>
      <p:sp>
        <p:nvSpPr>
          <p:cNvPr id="4" name="Заголовок 1"/>
          <p:cNvSpPr txBox="1">
            <a:spLocks/>
          </p:cNvSpPr>
          <p:nvPr/>
        </p:nvSpPr>
        <p:spPr>
          <a:xfrm>
            <a:off x="2639704" y="385500"/>
            <a:ext cx="7022911" cy="528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smtClean="0"/>
              <a:t>Модель бизнес-архитектуры </a:t>
            </a:r>
            <a:r>
              <a:rPr lang="ru-RU" sz="2800" b="1" dirty="0" smtClean="0"/>
              <a:t>компании</a:t>
            </a:r>
            <a:endParaRPr lang="ru-RU" sz="2800" b="1" dirty="0" smtClean="0"/>
          </a:p>
        </p:txBody>
      </p:sp>
      <p:pic>
        <p:nvPicPr>
          <p:cNvPr id="8194" name="Picture 2" descr="http://pubs.opengroup.org/architecture/archimate3-doc/m/ts_archimate_3.0_files/image1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18" y="914400"/>
            <a:ext cx="11898164" cy="52235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0588" y="6356350"/>
            <a:ext cx="8461612" cy="400110"/>
          </a:xfrm>
          <a:prstGeom prst="rect">
            <a:avLst/>
          </a:prstGeom>
          <a:noFill/>
        </p:spPr>
        <p:txBody>
          <a:bodyPr wrap="square" rtlCol="0">
            <a:spAutoFit/>
          </a:bodyPr>
          <a:lstStyle/>
          <a:p>
            <a:r>
              <a:rPr lang="ru-RU" sz="2000" b="1" dirty="0" smtClean="0"/>
              <a:t>Формирование бизнес-сервиса с помощью бизнес-процессов и ролей</a:t>
            </a:r>
            <a:endParaRPr lang="ru-RU" sz="2000" b="1" dirty="0"/>
          </a:p>
        </p:txBody>
      </p:sp>
    </p:spTree>
    <p:extLst>
      <p:ext uri="{BB962C8B-B14F-4D97-AF65-F5344CB8AC3E}">
        <p14:creationId xmlns:p14="http://schemas.microsoft.com/office/powerpoint/2010/main" val="11494798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3768" y="272954"/>
            <a:ext cx="7820167" cy="523220"/>
          </a:xfrm>
          <a:prstGeom prst="rect">
            <a:avLst/>
          </a:prstGeom>
          <a:noFill/>
        </p:spPr>
        <p:txBody>
          <a:bodyPr wrap="square" rtlCol="0">
            <a:spAutoFit/>
          </a:bodyPr>
          <a:lstStyle/>
          <a:p>
            <a:pPr algn="ctr"/>
            <a:r>
              <a:rPr lang="ru-RU" sz="2800" dirty="0" smtClean="0"/>
              <a:t>Модель </a:t>
            </a:r>
            <a:r>
              <a:rPr lang="ru-RU" sz="2800" dirty="0" smtClean="0"/>
              <a:t>бизнес-процесса</a:t>
            </a:r>
            <a:endParaRPr lang="ru-RU" sz="2800" dirty="0"/>
          </a:p>
        </p:txBody>
      </p:sp>
      <p:pic>
        <p:nvPicPr>
          <p:cNvPr id="4" name="Рисунок 3"/>
          <p:cNvPicPr>
            <a:picLocks noChangeAspect="1"/>
          </p:cNvPicPr>
          <p:nvPr/>
        </p:nvPicPr>
        <p:blipFill rotWithShape="1">
          <a:blip r:embed="rId2"/>
          <a:srcRect t="43598"/>
          <a:stretch/>
        </p:blipFill>
        <p:spPr>
          <a:xfrm>
            <a:off x="204716" y="1105469"/>
            <a:ext cx="11709901" cy="2701371"/>
          </a:xfrm>
          <a:prstGeom prst="rect">
            <a:avLst/>
          </a:prstGeom>
        </p:spPr>
      </p:pic>
      <p:sp>
        <p:nvSpPr>
          <p:cNvPr id="5" name="Номер слайда 4"/>
          <p:cNvSpPr>
            <a:spLocks noGrp="1"/>
          </p:cNvSpPr>
          <p:nvPr>
            <p:ph type="sldNum" sz="quarter" idx="12"/>
          </p:nvPr>
        </p:nvSpPr>
        <p:spPr/>
        <p:txBody>
          <a:bodyPr/>
          <a:lstStyle/>
          <a:p>
            <a:fld id="{B1F59DA1-0C1B-4993-9AC8-6294791E17D5}" type="slidenum">
              <a:rPr lang="ru-RU" smtClean="0"/>
              <a:t>55</a:t>
            </a:fld>
            <a:endParaRPr lang="ru-RU"/>
          </a:p>
        </p:txBody>
      </p:sp>
    </p:spTree>
    <p:extLst>
      <p:ext uri="{BB962C8B-B14F-4D97-AF65-F5344CB8AC3E}">
        <p14:creationId xmlns:p14="http://schemas.microsoft.com/office/powerpoint/2010/main" val="8509343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6531" y="177421"/>
            <a:ext cx="9854884" cy="523220"/>
          </a:xfrm>
          <a:prstGeom prst="rect">
            <a:avLst/>
          </a:prstGeom>
          <a:noFill/>
        </p:spPr>
        <p:txBody>
          <a:bodyPr wrap="square" rtlCol="0">
            <a:spAutoFit/>
          </a:bodyPr>
          <a:lstStyle/>
          <a:p>
            <a:pPr algn="ctr"/>
            <a:r>
              <a:rPr lang="ru-RU" sz="2800" dirty="0" smtClean="0"/>
              <a:t>Модель </a:t>
            </a:r>
            <a:r>
              <a:rPr lang="ru-RU" sz="2800" dirty="0" smtClean="0"/>
              <a:t>структуры данных</a:t>
            </a:r>
            <a:endParaRPr lang="ru-RU" sz="2800" dirty="0"/>
          </a:p>
        </p:txBody>
      </p:sp>
      <p:pic>
        <p:nvPicPr>
          <p:cNvPr id="2" name="Рисунок 1"/>
          <p:cNvPicPr>
            <a:picLocks noChangeAspect="1"/>
          </p:cNvPicPr>
          <p:nvPr/>
        </p:nvPicPr>
        <p:blipFill>
          <a:blip r:embed="rId2"/>
          <a:stretch>
            <a:fillRect/>
          </a:stretch>
        </p:blipFill>
        <p:spPr>
          <a:xfrm>
            <a:off x="1636531" y="873543"/>
            <a:ext cx="9104257" cy="5115164"/>
          </a:xfrm>
          <a:prstGeom prst="rect">
            <a:avLst/>
          </a:prstGeom>
        </p:spPr>
      </p:pic>
      <p:sp>
        <p:nvSpPr>
          <p:cNvPr id="5" name="Номер слайда 4"/>
          <p:cNvSpPr>
            <a:spLocks noGrp="1"/>
          </p:cNvSpPr>
          <p:nvPr>
            <p:ph type="sldNum" sz="quarter" idx="12"/>
          </p:nvPr>
        </p:nvSpPr>
        <p:spPr/>
        <p:txBody>
          <a:bodyPr/>
          <a:lstStyle/>
          <a:p>
            <a:fld id="{B1F59DA1-0C1B-4993-9AC8-6294791E17D5}" type="slidenum">
              <a:rPr lang="ru-RU" smtClean="0"/>
              <a:t>56</a:t>
            </a:fld>
            <a:endParaRPr lang="ru-RU"/>
          </a:p>
        </p:txBody>
      </p:sp>
    </p:spTree>
    <p:extLst>
      <p:ext uri="{BB962C8B-B14F-4D97-AF65-F5344CB8AC3E}">
        <p14:creationId xmlns:p14="http://schemas.microsoft.com/office/powerpoint/2010/main" val="9408416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606722" y="101540"/>
            <a:ext cx="9585278" cy="6647278"/>
          </a:xfrm>
          <a:prstGeom prst="rect">
            <a:avLst/>
          </a:prstGeom>
        </p:spPr>
      </p:pic>
      <p:sp>
        <p:nvSpPr>
          <p:cNvPr id="5" name="Номер слайда 4"/>
          <p:cNvSpPr>
            <a:spLocks noGrp="1"/>
          </p:cNvSpPr>
          <p:nvPr>
            <p:ph type="sldNum" sz="quarter" idx="12"/>
          </p:nvPr>
        </p:nvSpPr>
        <p:spPr/>
        <p:txBody>
          <a:bodyPr/>
          <a:lstStyle/>
          <a:p>
            <a:fld id="{B1F59DA1-0C1B-4993-9AC8-6294791E17D5}" type="slidenum">
              <a:rPr lang="ru-RU" smtClean="0"/>
              <a:t>57</a:t>
            </a:fld>
            <a:endParaRPr lang="ru-RU"/>
          </a:p>
        </p:txBody>
      </p:sp>
      <p:sp>
        <p:nvSpPr>
          <p:cNvPr id="6" name="TextBox 5"/>
          <p:cNvSpPr txBox="1"/>
          <p:nvPr/>
        </p:nvSpPr>
        <p:spPr>
          <a:xfrm>
            <a:off x="337633" y="620874"/>
            <a:ext cx="2388358" cy="1938992"/>
          </a:xfrm>
          <a:prstGeom prst="rect">
            <a:avLst/>
          </a:prstGeom>
          <a:noFill/>
        </p:spPr>
        <p:txBody>
          <a:bodyPr wrap="square" rtlCol="0">
            <a:spAutoFit/>
          </a:bodyPr>
          <a:lstStyle/>
          <a:p>
            <a:r>
              <a:rPr lang="ru-RU" sz="2400" dirty="0" smtClean="0"/>
              <a:t>Архитектура </a:t>
            </a:r>
            <a:r>
              <a:rPr lang="ru-RU" sz="2400" dirty="0" smtClean="0"/>
              <a:t>приложений </a:t>
            </a:r>
            <a:r>
              <a:rPr lang="ru-RU" sz="2400" dirty="0" smtClean="0"/>
              <a:t>(состав компонентов, связи)</a:t>
            </a:r>
            <a:r>
              <a:rPr lang="en-US" sz="2400" dirty="0" smtClean="0"/>
              <a:t>.</a:t>
            </a:r>
            <a:endParaRPr lang="ru-RU" sz="2400" dirty="0" smtClean="0"/>
          </a:p>
        </p:txBody>
      </p:sp>
    </p:spTree>
    <p:extLst>
      <p:ext uri="{BB962C8B-B14F-4D97-AF65-F5344CB8AC3E}">
        <p14:creationId xmlns:p14="http://schemas.microsoft.com/office/powerpoint/2010/main" val="39297111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2639" y="122829"/>
            <a:ext cx="9539785" cy="461665"/>
          </a:xfrm>
          <a:prstGeom prst="rect">
            <a:avLst/>
          </a:prstGeom>
          <a:noFill/>
        </p:spPr>
        <p:txBody>
          <a:bodyPr wrap="square" rtlCol="0">
            <a:spAutoFit/>
          </a:bodyPr>
          <a:lstStyle/>
          <a:p>
            <a:pPr algn="ctr"/>
            <a:r>
              <a:rPr lang="ru-RU" sz="2400" dirty="0" smtClean="0"/>
              <a:t>Поддержка бизнес-процессов с помощью </a:t>
            </a:r>
            <a:r>
              <a:rPr lang="en-US" sz="2400" dirty="0" smtClean="0"/>
              <a:t>Application </a:t>
            </a:r>
            <a:r>
              <a:rPr lang="en-US" sz="2400" dirty="0" smtClean="0"/>
              <a:t>Services</a:t>
            </a:r>
            <a:endParaRPr lang="ru-RU" sz="2400" dirty="0"/>
          </a:p>
        </p:txBody>
      </p:sp>
      <p:pic>
        <p:nvPicPr>
          <p:cNvPr id="4" name="Рисунок 3"/>
          <p:cNvPicPr>
            <a:picLocks noChangeAspect="1"/>
          </p:cNvPicPr>
          <p:nvPr/>
        </p:nvPicPr>
        <p:blipFill>
          <a:blip r:embed="rId2"/>
          <a:stretch>
            <a:fillRect/>
          </a:stretch>
        </p:blipFill>
        <p:spPr>
          <a:xfrm>
            <a:off x="620154" y="693484"/>
            <a:ext cx="10924394" cy="4598532"/>
          </a:xfrm>
          <a:prstGeom prst="rect">
            <a:avLst/>
          </a:prstGeom>
        </p:spPr>
      </p:pic>
      <p:sp>
        <p:nvSpPr>
          <p:cNvPr id="5" name="Номер слайда 4"/>
          <p:cNvSpPr>
            <a:spLocks noGrp="1"/>
          </p:cNvSpPr>
          <p:nvPr>
            <p:ph type="sldNum" sz="quarter" idx="12"/>
          </p:nvPr>
        </p:nvSpPr>
        <p:spPr/>
        <p:txBody>
          <a:bodyPr/>
          <a:lstStyle/>
          <a:p>
            <a:fld id="{B1F59DA1-0C1B-4993-9AC8-6294791E17D5}" type="slidenum">
              <a:rPr lang="ru-RU" smtClean="0"/>
              <a:t>58</a:t>
            </a:fld>
            <a:endParaRPr lang="ru-RU"/>
          </a:p>
        </p:txBody>
      </p:sp>
      <p:sp>
        <p:nvSpPr>
          <p:cNvPr id="2" name="TextBox 1"/>
          <p:cNvSpPr txBox="1"/>
          <p:nvPr/>
        </p:nvSpPr>
        <p:spPr>
          <a:xfrm>
            <a:off x="1910687" y="5554639"/>
            <a:ext cx="8898340" cy="830997"/>
          </a:xfrm>
          <a:prstGeom prst="rect">
            <a:avLst/>
          </a:prstGeom>
          <a:noFill/>
        </p:spPr>
        <p:txBody>
          <a:bodyPr wrap="square" rtlCol="0">
            <a:spAutoFit/>
          </a:bodyPr>
          <a:lstStyle/>
          <a:p>
            <a:r>
              <a:rPr lang="ru-RU" sz="2400" dirty="0" smtClean="0"/>
              <a:t>Атрибуты </a:t>
            </a:r>
            <a:r>
              <a:rPr lang="ru-RU" sz="2400" dirty="0" smtClean="0"/>
              <a:t>сервисов приложений (ИТ, периодичность и условия использования, источник формирования)</a:t>
            </a:r>
            <a:endParaRPr lang="ru-RU" sz="2400" dirty="0"/>
          </a:p>
        </p:txBody>
      </p:sp>
    </p:spTree>
    <p:extLst>
      <p:ext uri="{BB962C8B-B14F-4D97-AF65-F5344CB8AC3E}">
        <p14:creationId xmlns:p14="http://schemas.microsoft.com/office/powerpoint/2010/main" val="7633139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F59DA1-0C1B-4993-9AC8-6294791E17D5}" type="slidenum">
              <a:rPr lang="ru-RU" smtClean="0"/>
              <a:t>59</a:t>
            </a:fld>
            <a:endParaRPr lang="ru-RU"/>
          </a:p>
        </p:txBody>
      </p:sp>
      <p:pic>
        <p:nvPicPr>
          <p:cNvPr id="3" name="Рисунок 2"/>
          <p:cNvPicPr>
            <a:picLocks noChangeAspect="1"/>
          </p:cNvPicPr>
          <p:nvPr/>
        </p:nvPicPr>
        <p:blipFill>
          <a:blip r:embed="rId2"/>
          <a:stretch>
            <a:fillRect/>
          </a:stretch>
        </p:blipFill>
        <p:spPr>
          <a:xfrm>
            <a:off x="333895" y="1947094"/>
            <a:ext cx="10557934" cy="4409256"/>
          </a:xfrm>
          <a:prstGeom prst="rect">
            <a:avLst/>
          </a:prstGeom>
        </p:spPr>
      </p:pic>
      <p:sp>
        <p:nvSpPr>
          <p:cNvPr id="4" name="TextBox 3"/>
          <p:cNvSpPr txBox="1"/>
          <p:nvPr/>
        </p:nvSpPr>
        <p:spPr>
          <a:xfrm>
            <a:off x="978435" y="410695"/>
            <a:ext cx="10688631" cy="523220"/>
          </a:xfrm>
          <a:prstGeom prst="rect">
            <a:avLst/>
          </a:prstGeom>
          <a:noFill/>
        </p:spPr>
        <p:txBody>
          <a:bodyPr wrap="square" rtlCol="0">
            <a:spAutoFit/>
          </a:bodyPr>
          <a:lstStyle/>
          <a:p>
            <a:r>
              <a:rPr lang="ru-RU" sz="2800" dirty="0" smtClean="0"/>
              <a:t>Данные на </a:t>
            </a:r>
            <a:r>
              <a:rPr lang="ru-RU" sz="2800" dirty="0" err="1" smtClean="0"/>
              <a:t>внемашинном</a:t>
            </a:r>
            <a:r>
              <a:rPr lang="ru-RU" sz="2800" dirty="0" smtClean="0"/>
              <a:t> и </a:t>
            </a:r>
            <a:r>
              <a:rPr lang="ru-RU" sz="2800" dirty="0" err="1" smtClean="0"/>
              <a:t>внутримашинном</a:t>
            </a:r>
            <a:r>
              <a:rPr lang="ru-RU" sz="2800" dirty="0" smtClean="0"/>
              <a:t> уровне</a:t>
            </a:r>
            <a:endParaRPr lang="ru-RU" sz="2800" dirty="0"/>
          </a:p>
        </p:txBody>
      </p:sp>
    </p:spTree>
    <p:extLst>
      <p:ext uri="{BB962C8B-B14F-4D97-AF65-F5344CB8AC3E}">
        <p14:creationId xmlns:p14="http://schemas.microsoft.com/office/powerpoint/2010/main" val="1075453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37198"/>
          </a:xfrm>
        </p:spPr>
        <p:txBody>
          <a:bodyPr>
            <a:normAutofit fontScale="90000"/>
          </a:bodyPr>
          <a:lstStyle/>
          <a:p>
            <a:pPr algn="ctr"/>
            <a:r>
              <a:rPr lang="ru-RU" b="1" dirty="0" smtClean="0"/>
              <a:t>Модели</a:t>
            </a:r>
            <a:endParaRPr lang="ru-RU" b="1" dirty="0"/>
          </a:p>
        </p:txBody>
      </p:sp>
      <p:sp>
        <p:nvSpPr>
          <p:cNvPr id="3" name="Объект 2"/>
          <p:cNvSpPr>
            <a:spLocks noGrp="1"/>
          </p:cNvSpPr>
          <p:nvPr>
            <p:ph idx="1"/>
          </p:nvPr>
        </p:nvSpPr>
        <p:spPr>
          <a:xfrm>
            <a:off x="298938" y="1002323"/>
            <a:ext cx="11482754" cy="5644662"/>
          </a:xfrm>
        </p:spPr>
        <p:txBody>
          <a:bodyPr>
            <a:noAutofit/>
          </a:bodyPr>
          <a:lstStyle/>
          <a:p>
            <a:pPr marL="0" indent="0">
              <a:lnSpc>
                <a:spcPct val="100000"/>
              </a:lnSpc>
              <a:spcBef>
                <a:spcPts val="0"/>
              </a:spcBef>
              <a:buNone/>
            </a:pPr>
            <a:r>
              <a:rPr lang="ru-RU" sz="2400" dirty="0" smtClean="0"/>
              <a:t>С позиций </a:t>
            </a:r>
            <a:r>
              <a:rPr lang="ru-RU" sz="2400" dirty="0"/>
              <a:t>сложности изучения реальных систем </a:t>
            </a:r>
            <a:r>
              <a:rPr lang="ru-RU" sz="2400" dirty="0" smtClean="0"/>
              <a:t>выделяют: </a:t>
            </a:r>
          </a:p>
          <a:p>
            <a:pPr marL="0" indent="0">
              <a:lnSpc>
                <a:spcPct val="100000"/>
              </a:lnSpc>
              <a:spcBef>
                <a:spcPts val="0"/>
              </a:spcBef>
              <a:buNone/>
            </a:pPr>
            <a:r>
              <a:rPr lang="ru-RU" sz="2400" i="1" dirty="0" smtClean="0"/>
              <a:t>Функциональные, Принципиальные</a:t>
            </a:r>
            <a:r>
              <a:rPr lang="ru-RU" sz="2400" i="1" dirty="0"/>
              <a:t>, </a:t>
            </a:r>
            <a:r>
              <a:rPr lang="ru-RU" sz="2400" i="1" dirty="0" smtClean="0"/>
              <a:t>Структурные, Параметрические</a:t>
            </a:r>
            <a:r>
              <a:rPr lang="ru-RU" sz="2400" dirty="0"/>
              <a:t>.</a:t>
            </a:r>
          </a:p>
          <a:p>
            <a:pPr marL="0" indent="0">
              <a:lnSpc>
                <a:spcPct val="100000"/>
              </a:lnSpc>
              <a:spcBef>
                <a:spcPts val="0"/>
              </a:spcBef>
              <a:buNone/>
            </a:pPr>
            <a:r>
              <a:rPr lang="ru-RU" sz="2400" dirty="0" smtClean="0"/>
              <a:t>С </a:t>
            </a:r>
            <a:r>
              <a:rPr lang="ru-RU" sz="2400" dirty="0" smtClean="0"/>
              <a:t>учетом конкретных </a:t>
            </a:r>
            <a:r>
              <a:rPr lang="ru-RU" sz="2400" dirty="0"/>
              <a:t>целей исследования </a:t>
            </a:r>
            <a:r>
              <a:rPr lang="ru-RU" sz="2400" dirty="0" smtClean="0"/>
              <a:t>выделяют модели:</a:t>
            </a:r>
            <a:endParaRPr lang="ru-RU" sz="2400" dirty="0"/>
          </a:p>
          <a:p>
            <a:pPr marL="457200" indent="-457200">
              <a:lnSpc>
                <a:spcPct val="100000"/>
              </a:lnSpc>
              <a:spcBef>
                <a:spcPts val="0"/>
              </a:spcBef>
              <a:buFont typeface="+mj-lt"/>
              <a:buAutoNum type="arabicPeriod"/>
            </a:pPr>
            <a:r>
              <a:rPr lang="ru-RU" sz="2400" b="1" i="1" dirty="0" smtClean="0"/>
              <a:t>Поведенческие</a:t>
            </a:r>
            <a:r>
              <a:rPr lang="ru-RU" sz="2400" i="1" dirty="0" smtClean="0"/>
              <a:t> - для </a:t>
            </a:r>
            <a:r>
              <a:rPr lang="ru-RU" sz="2400" dirty="0" smtClean="0"/>
              <a:t>изучения </a:t>
            </a:r>
            <a:r>
              <a:rPr lang="ru-RU" sz="2400" dirty="0"/>
              <a:t>особенностей работы </a:t>
            </a:r>
            <a:r>
              <a:rPr lang="ru-RU" sz="2400" dirty="0" smtClean="0"/>
              <a:t>(поведения, функционирования) во </a:t>
            </a:r>
            <a:r>
              <a:rPr lang="ru-RU" sz="2400" dirty="0"/>
              <a:t>взаимосвязи с внутренними и внешними элементами;</a:t>
            </a:r>
          </a:p>
          <a:p>
            <a:pPr marL="457200" indent="-457200">
              <a:lnSpc>
                <a:spcPct val="100000"/>
              </a:lnSpc>
              <a:spcBef>
                <a:spcPts val="0"/>
              </a:spcBef>
              <a:buFont typeface="+mj-lt"/>
              <a:buAutoNum type="arabicPeriod"/>
            </a:pPr>
            <a:r>
              <a:rPr lang="ru-RU" sz="2400" b="1" i="1" dirty="0" smtClean="0"/>
              <a:t>Структурные</a:t>
            </a:r>
            <a:r>
              <a:rPr lang="ru-RU" sz="2400" i="1" dirty="0" smtClean="0"/>
              <a:t> - </a:t>
            </a:r>
            <a:r>
              <a:rPr lang="ru-RU" sz="2400" dirty="0" smtClean="0"/>
              <a:t>для </a:t>
            </a:r>
            <a:r>
              <a:rPr lang="ru-RU" sz="2400" dirty="0"/>
              <a:t>исследования </a:t>
            </a:r>
            <a:r>
              <a:rPr lang="ru-RU" sz="2400" dirty="0" smtClean="0"/>
              <a:t>состава и свойств элементов, характера их связей и отношений.</a:t>
            </a:r>
          </a:p>
          <a:p>
            <a:pPr marL="457200" indent="-457200">
              <a:lnSpc>
                <a:spcPct val="100000"/>
              </a:lnSpc>
              <a:spcBef>
                <a:spcPts val="0"/>
              </a:spcBef>
              <a:buFont typeface="+mj-lt"/>
              <a:buAutoNum type="arabicPeriod"/>
            </a:pPr>
            <a:r>
              <a:rPr lang="ru-RU" sz="2400" b="1" i="1" dirty="0" smtClean="0"/>
              <a:t>Архитектурные</a:t>
            </a:r>
            <a:r>
              <a:rPr lang="ru-RU" sz="2400" dirty="0" smtClean="0"/>
              <a:t> – для описания фундаментальных основ построения и функционирования объекта исследования.</a:t>
            </a:r>
          </a:p>
          <a:p>
            <a:pPr marL="0" indent="0">
              <a:lnSpc>
                <a:spcPct val="100000"/>
              </a:lnSpc>
              <a:spcBef>
                <a:spcPts val="0"/>
              </a:spcBef>
              <a:buNone/>
            </a:pPr>
            <a:r>
              <a:rPr lang="ru-RU" sz="2400" dirty="0" smtClean="0"/>
              <a:t>Модели также классифицируют на:</a:t>
            </a:r>
          </a:p>
          <a:p>
            <a:pPr>
              <a:lnSpc>
                <a:spcPct val="100000"/>
              </a:lnSpc>
              <a:spcBef>
                <a:spcPts val="0"/>
              </a:spcBef>
            </a:pPr>
            <a:r>
              <a:rPr lang="ru-RU" sz="2400" dirty="0" smtClean="0"/>
              <a:t>простые </a:t>
            </a:r>
            <a:r>
              <a:rPr lang="ru-RU" sz="2400" dirty="0"/>
              <a:t>и </a:t>
            </a:r>
            <a:r>
              <a:rPr lang="ru-RU" sz="2400" dirty="0" smtClean="0"/>
              <a:t>сложные (многообразие функций, количество элементов), </a:t>
            </a:r>
          </a:p>
          <a:p>
            <a:pPr>
              <a:lnSpc>
                <a:spcPct val="100000"/>
              </a:lnSpc>
              <a:spcBef>
                <a:spcPts val="0"/>
              </a:spcBef>
            </a:pPr>
            <a:r>
              <a:rPr lang="ru-RU" sz="2400" dirty="0" smtClean="0"/>
              <a:t>однородные </a:t>
            </a:r>
            <a:r>
              <a:rPr lang="ru-RU" sz="2400" dirty="0"/>
              <a:t>и </a:t>
            </a:r>
            <a:r>
              <a:rPr lang="ru-RU" sz="2400" dirty="0" smtClean="0"/>
              <a:t>неоднородные (по определенному признаку), </a:t>
            </a:r>
          </a:p>
          <a:p>
            <a:pPr>
              <a:lnSpc>
                <a:spcPct val="100000"/>
              </a:lnSpc>
              <a:spcBef>
                <a:spcPts val="0"/>
              </a:spcBef>
            </a:pPr>
            <a:r>
              <a:rPr lang="ru-RU" sz="2400" dirty="0" smtClean="0"/>
              <a:t>открытые </a:t>
            </a:r>
            <a:r>
              <a:rPr lang="ru-RU" sz="2400" dirty="0"/>
              <a:t>и </a:t>
            </a:r>
            <a:r>
              <a:rPr lang="ru-RU" sz="2400" dirty="0" smtClean="0"/>
              <a:t>закрытые (с учетом возможности взаимодействовать с внешней средой), </a:t>
            </a:r>
          </a:p>
          <a:p>
            <a:pPr>
              <a:lnSpc>
                <a:spcPct val="100000"/>
              </a:lnSpc>
              <a:spcBef>
                <a:spcPts val="0"/>
              </a:spcBef>
            </a:pPr>
            <a:r>
              <a:rPr lang="ru-RU" sz="2400" dirty="0" smtClean="0"/>
              <a:t>статические </a:t>
            </a:r>
            <a:r>
              <a:rPr lang="ru-RU" sz="2400" dirty="0"/>
              <a:t>и </a:t>
            </a:r>
            <a:r>
              <a:rPr lang="ru-RU" sz="2400" dirty="0" smtClean="0"/>
              <a:t>динамические (изменчивость значений параметров, состава элементов и функций), </a:t>
            </a:r>
          </a:p>
          <a:p>
            <a:pPr>
              <a:lnSpc>
                <a:spcPct val="100000"/>
              </a:lnSpc>
              <a:spcBef>
                <a:spcPts val="0"/>
              </a:spcBef>
            </a:pPr>
            <a:r>
              <a:rPr lang="ru-RU" sz="2400" dirty="0" smtClean="0"/>
              <a:t>вероятностные (стохастические) и </a:t>
            </a:r>
            <a:r>
              <a:rPr lang="ru-RU" sz="2400" dirty="0"/>
              <a:t>детерминированные и т. д. </a:t>
            </a:r>
            <a:endParaRPr lang="ru-RU" sz="2400" dirty="0" smtClean="0"/>
          </a:p>
          <a:p>
            <a:pPr marL="0" indent="0">
              <a:lnSpc>
                <a:spcPct val="100000"/>
              </a:lnSpc>
              <a:spcBef>
                <a:spcPts val="0"/>
              </a:spcBef>
              <a:buNone/>
            </a:pPr>
            <a:endParaRPr lang="ru-RU" sz="2400" dirty="0" smtClean="0"/>
          </a:p>
        </p:txBody>
      </p:sp>
    </p:spTree>
    <p:extLst>
      <p:ext uri="{BB962C8B-B14F-4D97-AF65-F5344CB8AC3E}">
        <p14:creationId xmlns:p14="http://schemas.microsoft.com/office/powerpoint/2010/main" val="19190976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09831" y="0"/>
            <a:ext cx="9591675" cy="6791325"/>
          </a:xfrm>
          <a:prstGeom prst="rect">
            <a:avLst/>
          </a:prstGeom>
        </p:spPr>
      </p:pic>
      <p:sp>
        <p:nvSpPr>
          <p:cNvPr id="3" name="TextBox 2"/>
          <p:cNvSpPr txBox="1"/>
          <p:nvPr/>
        </p:nvSpPr>
        <p:spPr>
          <a:xfrm>
            <a:off x="8010098" y="64265"/>
            <a:ext cx="3944204" cy="954107"/>
          </a:xfrm>
          <a:prstGeom prst="rect">
            <a:avLst/>
          </a:prstGeom>
          <a:noFill/>
        </p:spPr>
        <p:txBody>
          <a:bodyPr wrap="square" rtlCol="0">
            <a:spAutoFit/>
          </a:bodyPr>
          <a:lstStyle/>
          <a:p>
            <a:r>
              <a:rPr lang="ru-RU" sz="2800" dirty="0" smtClean="0"/>
              <a:t>Архитектура ИТ-инфраструктуры</a:t>
            </a:r>
            <a:endParaRPr lang="ru-RU" sz="2800" dirty="0"/>
          </a:p>
        </p:txBody>
      </p:sp>
      <p:sp>
        <p:nvSpPr>
          <p:cNvPr id="5" name="Номер слайда 4"/>
          <p:cNvSpPr>
            <a:spLocks noGrp="1"/>
          </p:cNvSpPr>
          <p:nvPr>
            <p:ph type="sldNum" sz="quarter" idx="12"/>
          </p:nvPr>
        </p:nvSpPr>
        <p:spPr/>
        <p:txBody>
          <a:bodyPr/>
          <a:lstStyle/>
          <a:p>
            <a:fld id="{B1F59DA1-0C1B-4993-9AC8-6294791E17D5}" type="slidenum">
              <a:rPr lang="ru-RU" smtClean="0"/>
              <a:t>60</a:t>
            </a:fld>
            <a:endParaRPr lang="ru-RU"/>
          </a:p>
        </p:txBody>
      </p:sp>
    </p:spTree>
    <p:extLst>
      <p:ext uri="{BB962C8B-B14F-4D97-AF65-F5344CB8AC3E}">
        <p14:creationId xmlns:p14="http://schemas.microsoft.com/office/powerpoint/2010/main" val="32177072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F59DA1-0C1B-4993-9AC8-6294791E17D5}" type="slidenum">
              <a:rPr lang="ru-RU" smtClean="0"/>
              <a:t>61</a:t>
            </a:fld>
            <a:endParaRPr lang="ru-RU"/>
          </a:p>
        </p:txBody>
      </p:sp>
      <p:pic>
        <p:nvPicPr>
          <p:cNvPr id="3" name="Рисунок 2"/>
          <p:cNvPicPr>
            <a:picLocks noChangeAspect="1"/>
          </p:cNvPicPr>
          <p:nvPr/>
        </p:nvPicPr>
        <p:blipFill>
          <a:blip r:embed="rId2">
            <a:lum bright="-20000" contrast="40000"/>
          </a:blip>
          <a:stretch>
            <a:fillRect/>
          </a:stretch>
        </p:blipFill>
        <p:spPr>
          <a:xfrm>
            <a:off x="285249" y="150749"/>
            <a:ext cx="8891949" cy="6707251"/>
          </a:xfrm>
          <a:prstGeom prst="rect">
            <a:avLst/>
          </a:prstGeom>
        </p:spPr>
      </p:pic>
      <p:sp>
        <p:nvSpPr>
          <p:cNvPr id="4" name="TextBox 3"/>
          <p:cNvSpPr txBox="1"/>
          <p:nvPr/>
        </p:nvSpPr>
        <p:spPr>
          <a:xfrm>
            <a:off x="8010098" y="1317332"/>
            <a:ext cx="3944204" cy="954107"/>
          </a:xfrm>
          <a:prstGeom prst="rect">
            <a:avLst/>
          </a:prstGeom>
          <a:noFill/>
        </p:spPr>
        <p:txBody>
          <a:bodyPr wrap="square" rtlCol="0">
            <a:spAutoFit/>
          </a:bodyPr>
          <a:lstStyle/>
          <a:p>
            <a:r>
              <a:rPr lang="ru-RU" sz="2800" b="1" dirty="0" smtClean="0"/>
              <a:t>Архитектура ИТ-инфраструктуры</a:t>
            </a:r>
            <a:endParaRPr lang="ru-RU" sz="2800" b="1" dirty="0"/>
          </a:p>
        </p:txBody>
      </p:sp>
    </p:spTree>
    <p:extLst>
      <p:ext uri="{BB962C8B-B14F-4D97-AF65-F5344CB8AC3E}">
        <p14:creationId xmlns:p14="http://schemas.microsoft.com/office/powerpoint/2010/main" val="16317495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2396" y="245022"/>
            <a:ext cx="11499604" cy="523220"/>
          </a:xfrm>
          <a:prstGeom prst="rect">
            <a:avLst/>
          </a:prstGeom>
          <a:noFill/>
        </p:spPr>
        <p:txBody>
          <a:bodyPr wrap="square" rtlCol="0">
            <a:spAutoFit/>
          </a:bodyPr>
          <a:lstStyle/>
          <a:p>
            <a:pPr algn="ctr"/>
            <a:r>
              <a:rPr lang="ru-RU" sz="2800" b="1" dirty="0" smtClean="0"/>
              <a:t>Местоположение (локация) узлов </a:t>
            </a:r>
            <a:r>
              <a:rPr lang="ru-RU" sz="2800" b="1" dirty="0" smtClean="0"/>
              <a:t>сети</a:t>
            </a:r>
            <a:endParaRPr lang="ru-RU" sz="2800" b="1" dirty="0"/>
          </a:p>
        </p:txBody>
      </p:sp>
      <p:pic>
        <p:nvPicPr>
          <p:cNvPr id="4" name="Рисунок 3"/>
          <p:cNvPicPr>
            <a:picLocks noChangeAspect="1"/>
          </p:cNvPicPr>
          <p:nvPr/>
        </p:nvPicPr>
        <p:blipFill rotWithShape="1">
          <a:blip r:embed="rId2"/>
          <a:srcRect t="4631"/>
          <a:stretch/>
        </p:blipFill>
        <p:spPr>
          <a:xfrm>
            <a:off x="1081852" y="1072830"/>
            <a:ext cx="10147728" cy="5785170"/>
          </a:xfrm>
          <a:prstGeom prst="rect">
            <a:avLst/>
          </a:prstGeom>
        </p:spPr>
      </p:pic>
      <p:sp>
        <p:nvSpPr>
          <p:cNvPr id="5" name="Номер слайда 4"/>
          <p:cNvSpPr>
            <a:spLocks noGrp="1"/>
          </p:cNvSpPr>
          <p:nvPr>
            <p:ph type="sldNum" sz="quarter" idx="12"/>
          </p:nvPr>
        </p:nvSpPr>
        <p:spPr/>
        <p:txBody>
          <a:bodyPr/>
          <a:lstStyle/>
          <a:p>
            <a:fld id="{B1F59DA1-0C1B-4993-9AC8-6294791E17D5}" type="slidenum">
              <a:rPr lang="ru-RU" smtClean="0"/>
              <a:t>62</a:t>
            </a:fld>
            <a:endParaRPr lang="ru-RU"/>
          </a:p>
        </p:txBody>
      </p:sp>
    </p:spTree>
    <p:extLst>
      <p:ext uri="{BB962C8B-B14F-4D97-AF65-F5344CB8AC3E}">
        <p14:creationId xmlns:p14="http://schemas.microsoft.com/office/powerpoint/2010/main" val="21716482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F59DA1-0C1B-4993-9AC8-6294791E17D5}" type="slidenum">
              <a:rPr lang="ru-RU" smtClean="0"/>
              <a:t>63</a:t>
            </a:fld>
            <a:endParaRPr lang="ru-RU"/>
          </a:p>
        </p:txBody>
      </p:sp>
      <p:pic>
        <p:nvPicPr>
          <p:cNvPr id="3" name="Рисунок 2"/>
          <p:cNvPicPr>
            <a:picLocks noChangeAspect="1"/>
          </p:cNvPicPr>
          <p:nvPr/>
        </p:nvPicPr>
        <p:blipFill>
          <a:blip r:embed="rId2"/>
          <a:stretch>
            <a:fillRect/>
          </a:stretch>
        </p:blipFill>
        <p:spPr>
          <a:xfrm>
            <a:off x="1056706" y="518615"/>
            <a:ext cx="10297094" cy="4892757"/>
          </a:xfrm>
          <a:prstGeom prst="rect">
            <a:avLst/>
          </a:prstGeom>
        </p:spPr>
      </p:pic>
      <p:sp>
        <p:nvSpPr>
          <p:cNvPr id="4" name="TextBox 3"/>
          <p:cNvSpPr txBox="1"/>
          <p:nvPr/>
        </p:nvSpPr>
        <p:spPr>
          <a:xfrm>
            <a:off x="1056706" y="5653028"/>
            <a:ext cx="11499604" cy="461665"/>
          </a:xfrm>
          <a:prstGeom prst="rect">
            <a:avLst/>
          </a:prstGeom>
          <a:noFill/>
        </p:spPr>
        <p:txBody>
          <a:bodyPr wrap="square" rtlCol="0">
            <a:spAutoFit/>
          </a:bodyPr>
          <a:lstStyle/>
          <a:p>
            <a:pPr algn="ctr"/>
            <a:r>
              <a:rPr lang="ru-RU" sz="2400" b="1" dirty="0" smtClean="0"/>
              <a:t>Внутрисистемные связи </a:t>
            </a:r>
            <a:r>
              <a:rPr lang="ru-RU" sz="2400" b="1" dirty="0" smtClean="0"/>
              <a:t>ИТ-инфраструктуры</a:t>
            </a:r>
            <a:endParaRPr lang="ru-RU" sz="2400" b="1" dirty="0"/>
          </a:p>
        </p:txBody>
      </p:sp>
    </p:spTree>
    <p:extLst>
      <p:ext uri="{BB962C8B-B14F-4D97-AF65-F5344CB8AC3E}">
        <p14:creationId xmlns:p14="http://schemas.microsoft.com/office/powerpoint/2010/main" val="32198763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553" y="257999"/>
            <a:ext cx="12022666" cy="523220"/>
          </a:xfrm>
          <a:prstGeom prst="rect">
            <a:avLst/>
          </a:prstGeom>
          <a:noFill/>
        </p:spPr>
        <p:txBody>
          <a:bodyPr wrap="square" rtlCol="0">
            <a:spAutoFit/>
          </a:bodyPr>
          <a:lstStyle/>
          <a:p>
            <a:r>
              <a:rPr lang="ru-RU" sz="2800" b="1" dirty="0" smtClean="0"/>
              <a:t>Процесс трансформации/миграции </a:t>
            </a:r>
            <a:r>
              <a:rPr lang="ru-RU" sz="2800" b="1" dirty="0" smtClean="0"/>
              <a:t>архитектуры </a:t>
            </a:r>
            <a:r>
              <a:rPr lang="en-US" sz="2800" b="1" dirty="0" smtClean="0"/>
              <a:t>As Is</a:t>
            </a:r>
            <a:r>
              <a:rPr lang="ru-RU" sz="2800" b="1" dirty="0" smtClean="0"/>
              <a:t> - </a:t>
            </a:r>
            <a:r>
              <a:rPr lang="en-US" sz="2800" b="1" dirty="0" smtClean="0"/>
              <a:t>To Be </a:t>
            </a:r>
            <a:r>
              <a:rPr lang="ru-RU" sz="2800" b="1" dirty="0" smtClean="0"/>
              <a:t>(плато</a:t>
            </a:r>
            <a:r>
              <a:rPr lang="ru-RU" sz="2800" b="1" dirty="0" smtClean="0"/>
              <a:t>)</a:t>
            </a:r>
            <a:endParaRPr lang="ru-RU" sz="2800" b="1" dirty="0"/>
          </a:p>
        </p:txBody>
      </p:sp>
      <p:pic>
        <p:nvPicPr>
          <p:cNvPr id="2" name="Рисунок 1"/>
          <p:cNvPicPr>
            <a:picLocks noChangeAspect="1"/>
          </p:cNvPicPr>
          <p:nvPr/>
        </p:nvPicPr>
        <p:blipFill>
          <a:blip r:embed="rId2"/>
          <a:stretch>
            <a:fillRect/>
          </a:stretch>
        </p:blipFill>
        <p:spPr>
          <a:xfrm>
            <a:off x="690283" y="1827422"/>
            <a:ext cx="10975205" cy="3482724"/>
          </a:xfrm>
          <a:prstGeom prst="rect">
            <a:avLst/>
          </a:prstGeom>
        </p:spPr>
      </p:pic>
      <p:sp>
        <p:nvSpPr>
          <p:cNvPr id="5" name="Номер слайда 4"/>
          <p:cNvSpPr>
            <a:spLocks noGrp="1"/>
          </p:cNvSpPr>
          <p:nvPr>
            <p:ph type="sldNum" sz="quarter" idx="12"/>
          </p:nvPr>
        </p:nvSpPr>
        <p:spPr/>
        <p:txBody>
          <a:bodyPr/>
          <a:lstStyle/>
          <a:p>
            <a:fld id="{B1F59DA1-0C1B-4993-9AC8-6294791E17D5}" type="slidenum">
              <a:rPr lang="ru-RU" smtClean="0"/>
              <a:t>64</a:t>
            </a:fld>
            <a:endParaRPr lang="ru-RU"/>
          </a:p>
        </p:txBody>
      </p:sp>
    </p:spTree>
    <p:extLst>
      <p:ext uri="{BB962C8B-B14F-4D97-AF65-F5344CB8AC3E}">
        <p14:creationId xmlns:p14="http://schemas.microsoft.com/office/powerpoint/2010/main" val="2356318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1200" y="2861733"/>
            <a:ext cx="6265333" cy="646331"/>
          </a:xfrm>
          <a:prstGeom prst="rect">
            <a:avLst/>
          </a:prstGeom>
          <a:noFill/>
        </p:spPr>
        <p:txBody>
          <a:bodyPr wrap="square" rtlCol="0">
            <a:spAutoFit/>
          </a:bodyPr>
          <a:lstStyle/>
          <a:p>
            <a:r>
              <a:rPr lang="ru-RU" sz="3600" dirty="0" smtClean="0"/>
              <a:t>СПАСИБО ЗА ВНИМАНИЕ!</a:t>
            </a:r>
            <a:endParaRPr lang="ru-RU" sz="3600" dirty="0"/>
          </a:p>
        </p:txBody>
      </p:sp>
    </p:spTree>
    <p:extLst>
      <p:ext uri="{BB962C8B-B14F-4D97-AF65-F5344CB8AC3E}">
        <p14:creationId xmlns:p14="http://schemas.microsoft.com/office/powerpoint/2010/main" val="1054360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37198"/>
          </a:xfrm>
        </p:spPr>
        <p:txBody>
          <a:bodyPr>
            <a:normAutofit fontScale="90000"/>
          </a:bodyPr>
          <a:lstStyle/>
          <a:p>
            <a:pPr algn="ctr"/>
            <a:r>
              <a:rPr lang="ru-RU" b="1" dirty="0" smtClean="0"/>
              <a:t>Модели</a:t>
            </a:r>
            <a:endParaRPr lang="ru-RU" b="1" dirty="0"/>
          </a:p>
        </p:txBody>
      </p:sp>
      <p:sp>
        <p:nvSpPr>
          <p:cNvPr id="3" name="Объект 2"/>
          <p:cNvSpPr>
            <a:spLocks noGrp="1"/>
          </p:cNvSpPr>
          <p:nvPr>
            <p:ph idx="1"/>
          </p:nvPr>
        </p:nvSpPr>
        <p:spPr>
          <a:xfrm>
            <a:off x="298938" y="1002323"/>
            <a:ext cx="11482754" cy="5644662"/>
          </a:xfrm>
        </p:spPr>
        <p:txBody>
          <a:bodyPr>
            <a:noAutofit/>
          </a:bodyPr>
          <a:lstStyle/>
          <a:p>
            <a:pPr marL="0" indent="0">
              <a:lnSpc>
                <a:spcPct val="100000"/>
              </a:lnSpc>
              <a:spcBef>
                <a:spcPts val="0"/>
              </a:spcBef>
              <a:buNone/>
            </a:pPr>
            <a:r>
              <a:rPr lang="ru-RU" sz="2400" dirty="0" smtClean="0"/>
              <a:t>С позиций </a:t>
            </a:r>
            <a:r>
              <a:rPr lang="ru-RU" sz="2400" dirty="0"/>
              <a:t>сложности изучения реальных систем </a:t>
            </a:r>
            <a:r>
              <a:rPr lang="ru-RU" sz="2400" dirty="0" smtClean="0"/>
              <a:t>выделяют: </a:t>
            </a:r>
          </a:p>
          <a:p>
            <a:pPr>
              <a:lnSpc>
                <a:spcPct val="100000"/>
              </a:lnSpc>
              <a:spcBef>
                <a:spcPts val="0"/>
              </a:spcBef>
            </a:pPr>
            <a:r>
              <a:rPr lang="ru-RU" sz="2400" i="1" dirty="0" smtClean="0"/>
              <a:t>Функциональные – </a:t>
            </a:r>
            <a:r>
              <a:rPr lang="ru-RU" sz="2400" dirty="0" smtClean="0"/>
              <a:t>описание функций объекта моделирования.</a:t>
            </a:r>
          </a:p>
          <a:p>
            <a:pPr>
              <a:lnSpc>
                <a:spcPct val="100000"/>
              </a:lnSpc>
              <a:spcBef>
                <a:spcPts val="0"/>
              </a:spcBef>
            </a:pPr>
            <a:r>
              <a:rPr lang="ru-RU" sz="2400" i="1" dirty="0" smtClean="0"/>
              <a:t>Принципиальные – </a:t>
            </a:r>
            <a:r>
              <a:rPr lang="ru-RU" sz="2400" dirty="0" smtClean="0"/>
              <a:t>концептуальная модель, в которой отражены свойства, характеристики объекта моделирования, оказывающие исключительное влияние на его поведение.</a:t>
            </a:r>
          </a:p>
          <a:p>
            <a:pPr>
              <a:lnSpc>
                <a:spcPct val="100000"/>
              </a:lnSpc>
              <a:spcBef>
                <a:spcPts val="0"/>
              </a:spcBef>
            </a:pPr>
            <a:r>
              <a:rPr lang="ru-RU" sz="2400" i="1" dirty="0" smtClean="0"/>
              <a:t>Структурные – описание внутренних компонентов и их связей.</a:t>
            </a:r>
            <a:endParaRPr lang="ru-RU" sz="2400" dirty="0" smtClean="0"/>
          </a:p>
          <a:p>
            <a:pPr marL="0" indent="0">
              <a:lnSpc>
                <a:spcPct val="100000"/>
              </a:lnSpc>
              <a:spcBef>
                <a:spcPts val="0"/>
              </a:spcBef>
              <a:buNone/>
            </a:pPr>
            <a:r>
              <a:rPr lang="ru-RU" sz="2400" dirty="0" smtClean="0"/>
              <a:t>С </a:t>
            </a:r>
            <a:r>
              <a:rPr lang="ru-RU" sz="2400" dirty="0" smtClean="0"/>
              <a:t>учетом конкретных </a:t>
            </a:r>
            <a:r>
              <a:rPr lang="ru-RU" sz="2400" dirty="0"/>
              <a:t>целей исследования </a:t>
            </a:r>
            <a:r>
              <a:rPr lang="ru-RU" sz="2400" dirty="0" smtClean="0"/>
              <a:t>выделяют модели:</a:t>
            </a:r>
            <a:endParaRPr lang="ru-RU" sz="2400" dirty="0"/>
          </a:p>
          <a:p>
            <a:pPr marL="457200" indent="-457200">
              <a:lnSpc>
                <a:spcPct val="100000"/>
              </a:lnSpc>
              <a:spcBef>
                <a:spcPts val="0"/>
              </a:spcBef>
              <a:buFont typeface="+mj-lt"/>
              <a:buAutoNum type="arabicPeriod"/>
            </a:pPr>
            <a:r>
              <a:rPr lang="ru-RU" sz="2400" b="1" i="1" dirty="0" smtClean="0"/>
              <a:t>Поведенческие</a:t>
            </a:r>
            <a:r>
              <a:rPr lang="ru-RU" sz="2400" i="1" dirty="0" smtClean="0"/>
              <a:t> - для </a:t>
            </a:r>
            <a:r>
              <a:rPr lang="ru-RU" sz="2400" dirty="0" smtClean="0"/>
              <a:t>изучения </a:t>
            </a:r>
            <a:r>
              <a:rPr lang="ru-RU" sz="2400" dirty="0"/>
              <a:t>особенностей работы </a:t>
            </a:r>
            <a:r>
              <a:rPr lang="ru-RU" sz="2400" dirty="0" smtClean="0"/>
              <a:t>(поведения, функционирования) во </a:t>
            </a:r>
            <a:r>
              <a:rPr lang="ru-RU" sz="2400" dirty="0"/>
              <a:t>взаимосвязи с внутренними и внешними элементами;</a:t>
            </a:r>
          </a:p>
          <a:p>
            <a:pPr marL="457200" indent="-457200">
              <a:lnSpc>
                <a:spcPct val="100000"/>
              </a:lnSpc>
              <a:spcBef>
                <a:spcPts val="0"/>
              </a:spcBef>
              <a:buFont typeface="+mj-lt"/>
              <a:buAutoNum type="arabicPeriod"/>
            </a:pPr>
            <a:r>
              <a:rPr lang="ru-RU" sz="2400" b="1" i="1" dirty="0" smtClean="0"/>
              <a:t>Структурные</a:t>
            </a:r>
            <a:r>
              <a:rPr lang="ru-RU" sz="2400" i="1" dirty="0" smtClean="0"/>
              <a:t> - </a:t>
            </a:r>
            <a:r>
              <a:rPr lang="ru-RU" sz="2400" dirty="0" smtClean="0"/>
              <a:t>для </a:t>
            </a:r>
            <a:r>
              <a:rPr lang="ru-RU" sz="2400" dirty="0"/>
              <a:t>исследования </a:t>
            </a:r>
            <a:r>
              <a:rPr lang="ru-RU" sz="2400" dirty="0" smtClean="0"/>
              <a:t>состава и свойств элементов, характера их связей и отношений.</a:t>
            </a:r>
          </a:p>
          <a:p>
            <a:pPr marL="457200" indent="-457200">
              <a:lnSpc>
                <a:spcPct val="100000"/>
              </a:lnSpc>
              <a:spcBef>
                <a:spcPts val="0"/>
              </a:spcBef>
              <a:buFont typeface="+mj-lt"/>
              <a:buAutoNum type="arabicPeriod"/>
            </a:pPr>
            <a:r>
              <a:rPr lang="ru-RU" sz="2400" b="1" i="1" dirty="0" smtClean="0"/>
              <a:t>Архитектурные</a:t>
            </a:r>
            <a:r>
              <a:rPr lang="ru-RU" sz="2400" dirty="0" smtClean="0"/>
              <a:t> – для описания фундаментальных основ построения и функционирования объекта исследования</a:t>
            </a:r>
            <a:r>
              <a:rPr lang="ru-RU" sz="2400" dirty="0" smtClean="0"/>
              <a:t>.</a:t>
            </a:r>
            <a:endParaRPr lang="ru-RU" sz="2400" dirty="0" smtClean="0"/>
          </a:p>
        </p:txBody>
      </p:sp>
    </p:spTree>
    <p:extLst>
      <p:ext uri="{BB962C8B-B14F-4D97-AF65-F5344CB8AC3E}">
        <p14:creationId xmlns:p14="http://schemas.microsoft.com/office/powerpoint/2010/main" val="2169707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37198"/>
          </a:xfrm>
        </p:spPr>
        <p:txBody>
          <a:bodyPr>
            <a:normAutofit fontScale="90000"/>
          </a:bodyPr>
          <a:lstStyle/>
          <a:p>
            <a:pPr algn="ctr"/>
            <a:r>
              <a:rPr lang="ru-RU" b="1" dirty="0" smtClean="0"/>
              <a:t>Модели</a:t>
            </a:r>
            <a:endParaRPr lang="ru-RU" b="1" dirty="0"/>
          </a:p>
        </p:txBody>
      </p:sp>
      <p:sp>
        <p:nvSpPr>
          <p:cNvPr id="3" name="Объект 2"/>
          <p:cNvSpPr>
            <a:spLocks noGrp="1"/>
          </p:cNvSpPr>
          <p:nvPr>
            <p:ph idx="1"/>
          </p:nvPr>
        </p:nvSpPr>
        <p:spPr>
          <a:xfrm>
            <a:off x="298938" y="1002323"/>
            <a:ext cx="11482754" cy="5644662"/>
          </a:xfrm>
        </p:spPr>
        <p:txBody>
          <a:bodyPr>
            <a:noAutofit/>
          </a:bodyPr>
          <a:lstStyle/>
          <a:p>
            <a:pPr marL="0" indent="0">
              <a:lnSpc>
                <a:spcPct val="100000"/>
              </a:lnSpc>
              <a:spcBef>
                <a:spcPts val="0"/>
              </a:spcBef>
              <a:buNone/>
            </a:pPr>
            <a:r>
              <a:rPr lang="ru-RU" sz="2400" dirty="0" smtClean="0"/>
              <a:t>Модели </a:t>
            </a:r>
            <a:r>
              <a:rPr lang="ru-RU" sz="2400" dirty="0" smtClean="0"/>
              <a:t>также классифицируют на</a:t>
            </a:r>
            <a:r>
              <a:rPr lang="ru-RU" sz="2400" dirty="0" smtClean="0"/>
              <a:t>: </a:t>
            </a:r>
            <a:endParaRPr lang="ru-RU" sz="2400" dirty="0" smtClean="0"/>
          </a:p>
          <a:p>
            <a:pPr>
              <a:lnSpc>
                <a:spcPct val="100000"/>
              </a:lnSpc>
              <a:spcBef>
                <a:spcPts val="0"/>
              </a:spcBef>
            </a:pPr>
            <a:r>
              <a:rPr lang="ru-RU" sz="2400" dirty="0" smtClean="0"/>
              <a:t>простые </a:t>
            </a:r>
            <a:r>
              <a:rPr lang="ru-RU" sz="2400" dirty="0"/>
              <a:t>и </a:t>
            </a:r>
            <a:r>
              <a:rPr lang="ru-RU" sz="2400" dirty="0" smtClean="0"/>
              <a:t>сложные (многообразие функций, количество элементов), </a:t>
            </a:r>
          </a:p>
          <a:p>
            <a:pPr>
              <a:lnSpc>
                <a:spcPct val="100000"/>
              </a:lnSpc>
              <a:spcBef>
                <a:spcPts val="0"/>
              </a:spcBef>
            </a:pPr>
            <a:r>
              <a:rPr lang="ru-RU" sz="2400" dirty="0" smtClean="0"/>
              <a:t>однородные </a:t>
            </a:r>
            <a:r>
              <a:rPr lang="ru-RU" sz="2400" dirty="0"/>
              <a:t>и </a:t>
            </a:r>
            <a:r>
              <a:rPr lang="ru-RU" sz="2400" dirty="0" smtClean="0"/>
              <a:t>неоднородные (по определенному признаку), </a:t>
            </a:r>
          </a:p>
          <a:p>
            <a:pPr>
              <a:lnSpc>
                <a:spcPct val="100000"/>
              </a:lnSpc>
              <a:spcBef>
                <a:spcPts val="0"/>
              </a:spcBef>
            </a:pPr>
            <a:r>
              <a:rPr lang="ru-RU" sz="2400" dirty="0" smtClean="0"/>
              <a:t>открытые </a:t>
            </a:r>
            <a:r>
              <a:rPr lang="ru-RU" sz="2400" dirty="0"/>
              <a:t>и </a:t>
            </a:r>
            <a:r>
              <a:rPr lang="ru-RU" sz="2400" dirty="0" smtClean="0"/>
              <a:t>закрытые (с учетом возможности взаимодействовать с внешней средой), </a:t>
            </a:r>
          </a:p>
          <a:p>
            <a:pPr>
              <a:lnSpc>
                <a:spcPct val="100000"/>
              </a:lnSpc>
              <a:spcBef>
                <a:spcPts val="0"/>
              </a:spcBef>
            </a:pPr>
            <a:r>
              <a:rPr lang="ru-RU" sz="2400" dirty="0" smtClean="0"/>
              <a:t>статические </a:t>
            </a:r>
            <a:r>
              <a:rPr lang="ru-RU" sz="2400" dirty="0"/>
              <a:t>и </a:t>
            </a:r>
            <a:r>
              <a:rPr lang="ru-RU" sz="2400" dirty="0" smtClean="0"/>
              <a:t>динамические (изменчивость значений параметров, состава элементов и функций), </a:t>
            </a:r>
          </a:p>
          <a:p>
            <a:pPr>
              <a:lnSpc>
                <a:spcPct val="100000"/>
              </a:lnSpc>
              <a:spcBef>
                <a:spcPts val="0"/>
              </a:spcBef>
            </a:pPr>
            <a:r>
              <a:rPr lang="ru-RU" sz="2400" dirty="0" smtClean="0"/>
              <a:t>вероятностные (стохастические) и </a:t>
            </a:r>
            <a:r>
              <a:rPr lang="ru-RU" sz="2400" dirty="0"/>
              <a:t>детерминированные и т. д. </a:t>
            </a:r>
            <a:endParaRPr lang="ru-RU" sz="2400" dirty="0" smtClean="0"/>
          </a:p>
          <a:p>
            <a:pPr marL="0" indent="0">
              <a:lnSpc>
                <a:spcPct val="100000"/>
              </a:lnSpc>
              <a:spcBef>
                <a:spcPts val="0"/>
              </a:spcBef>
              <a:buNone/>
            </a:pPr>
            <a:endParaRPr lang="ru-RU" sz="2400" dirty="0" smtClean="0"/>
          </a:p>
        </p:txBody>
      </p:sp>
    </p:spTree>
    <p:extLst>
      <p:ext uri="{BB962C8B-B14F-4D97-AF65-F5344CB8AC3E}">
        <p14:creationId xmlns:p14="http://schemas.microsoft.com/office/powerpoint/2010/main" val="582115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37198"/>
          </a:xfrm>
        </p:spPr>
        <p:txBody>
          <a:bodyPr>
            <a:normAutofit fontScale="90000"/>
          </a:bodyPr>
          <a:lstStyle/>
          <a:p>
            <a:pPr algn="ctr"/>
            <a:r>
              <a:rPr lang="ru-RU" b="1" dirty="0" smtClean="0"/>
              <a:t>Моделирование</a:t>
            </a:r>
            <a:endParaRPr lang="ru-RU" b="1" dirty="0"/>
          </a:p>
        </p:txBody>
      </p:sp>
      <p:sp>
        <p:nvSpPr>
          <p:cNvPr id="3" name="Объект 2"/>
          <p:cNvSpPr>
            <a:spLocks noGrp="1"/>
          </p:cNvSpPr>
          <p:nvPr>
            <p:ph idx="1"/>
          </p:nvPr>
        </p:nvSpPr>
        <p:spPr>
          <a:xfrm>
            <a:off x="351692" y="1002323"/>
            <a:ext cx="11641016" cy="5662246"/>
          </a:xfrm>
        </p:spPr>
        <p:txBody>
          <a:bodyPr>
            <a:noAutofit/>
          </a:bodyPr>
          <a:lstStyle/>
          <a:p>
            <a:pPr marL="0" indent="0">
              <a:buNone/>
            </a:pPr>
            <a:r>
              <a:rPr lang="ru-RU" sz="2400" b="1" dirty="0" smtClean="0"/>
              <a:t>Моделирование</a:t>
            </a:r>
            <a:r>
              <a:rPr lang="ru-RU" sz="2400" dirty="0"/>
              <a:t> — </a:t>
            </a:r>
            <a:r>
              <a:rPr lang="ru-RU" sz="2400" dirty="0" smtClean="0"/>
              <a:t>процесс и метод </a:t>
            </a:r>
            <a:r>
              <a:rPr lang="ru-RU" sz="2400" dirty="0" smtClean="0"/>
              <a:t>исследования</a:t>
            </a:r>
            <a:r>
              <a:rPr lang="ru-RU" sz="2400" dirty="0"/>
              <a:t> </a:t>
            </a:r>
            <a:r>
              <a:rPr lang="ru-RU" sz="2400" dirty="0" smtClean="0"/>
              <a:t>объектов </a:t>
            </a:r>
            <a:r>
              <a:rPr lang="ru-RU" sz="2400" dirty="0"/>
              <a:t>познания на их </a:t>
            </a:r>
            <a:r>
              <a:rPr lang="ru-RU" sz="2400" b="1" i="1" dirty="0" smtClean="0"/>
              <a:t>моделях</a:t>
            </a:r>
            <a:r>
              <a:rPr lang="ru-RU" sz="2400" dirty="0" smtClean="0"/>
              <a:t>. </a:t>
            </a:r>
            <a:r>
              <a:rPr lang="ru-RU" sz="2400" dirty="0" smtClean="0"/>
              <a:t>Процесс </a:t>
            </a:r>
            <a:r>
              <a:rPr lang="ru-RU" sz="2400" dirty="0"/>
              <a:t>моделирования </a:t>
            </a:r>
            <a:r>
              <a:rPr lang="ru-RU" sz="2400" dirty="0" smtClean="0"/>
              <a:t>итерационный, включает </a:t>
            </a:r>
            <a:r>
              <a:rPr lang="ru-RU" sz="2400" dirty="0"/>
              <a:t>три элемента</a:t>
            </a:r>
            <a:r>
              <a:rPr lang="ru-RU" sz="2400" dirty="0" smtClean="0"/>
              <a:t>: </a:t>
            </a:r>
          </a:p>
          <a:p>
            <a:pPr marL="0" indent="0">
              <a:buNone/>
            </a:pPr>
            <a:r>
              <a:rPr lang="ru-RU" sz="2400" i="1" dirty="0" smtClean="0"/>
              <a:t>субъект </a:t>
            </a:r>
            <a:r>
              <a:rPr lang="ru-RU" sz="2400" i="1" dirty="0"/>
              <a:t>(исследователь</a:t>
            </a:r>
            <a:r>
              <a:rPr lang="ru-RU" sz="2400" i="1" dirty="0" smtClean="0"/>
              <a:t>), объект </a:t>
            </a:r>
            <a:r>
              <a:rPr lang="ru-RU" sz="2400" i="1" dirty="0"/>
              <a:t>исследования</a:t>
            </a:r>
            <a:r>
              <a:rPr lang="ru-RU" sz="2400" i="1" dirty="0" smtClean="0"/>
              <a:t>, модель</a:t>
            </a:r>
            <a:r>
              <a:rPr lang="ru-RU" sz="2400" i="1" dirty="0"/>
              <a:t>, определяющую (отражающую) отношения познающего субъекта и познаваемого объекта.</a:t>
            </a:r>
          </a:p>
          <a:p>
            <a:pPr marL="0" indent="0">
              <a:buNone/>
            </a:pPr>
            <a:r>
              <a:rPr lang="ru-RU" sz="2400" dirty="0" smtClean="0"/>
              <a:t>Этапы моделирования:</a:t>
            </a:r>
          </a:p>
          <a:p>
            <a:pPr marL="457200" indent="-457200">
              <a:spcBef>
                <a:spcPts val="0"/>
              </a:spcBef>
              <a:buFont typeface="+mj-lt"/>
              <a:buAutoNum type="arabicPeriod"/>
            </a:pPr>
            <a:r>
              <a:rPr lang="ru-RU" sz="2400" dirty="0" smtClean="0"/>
              <a:t>Получение </a:t>
            </a:r>
            <a:r>
              <a:rPr lang="ru-RU" sz="2400" dirty="0"/>
              <a:t>знаний об объекте-оригинале. </a:t>
            </a:r>
            <a:endParaRPr lang="ru-RU" sz="2400" dirty="0" smtClean="0"/>
          </a:p>
          <a:p>
            <a:pPr marL="457200" indent="-457200">
              <a:spcBef>
                <a:spcPts val="0"/>
              </a:spcBef>
              <a:buFont typeface="+mj-lt"/>
              <a:buAutoNum type="arabicPeriod"/>
            </a:pPr>
            <a:r>
              <a:rPr lang="ru-RU" sz="2400" dirty="0" smtClean="0"/>
              <a:t>Выделение существенных и отбрасывании второстепенных факторов.</a:t>
            </a:r>
          </a:p>
          <a:p>
            <a:pPr marL="457200" indent="-457200">
              <a:spcBef>
                <a:spcPts val="0"/>
              </a:spcBef>
              <a:buFont typeface="+mj-lt"/>
              <a:buAutoNum type="arabicPeriod"/>
            </a:pPr>
            <a:r>
              <a:rPr lang="ru-RU" sz="2400" dirty="0" smtClean="0"/>
              <a:t>Выбор вида модели, наилучшим образом соответствующей заданным условиям</a:t>
            </a:r>
          </a:p>
          <a:p>
            <a:pPr marL="457200" indent="-457200">
              <a:spcBef>
                <a:spcPts val="0"/>
              </a:spcBef>
              <a:buFont typeface="+mj-lt"/>
              <a:buAutoNum type="arabicPeriod"/>
            </a:pPr>
            <a:r>
              <a:rPr lang="ru-RU" sz="2400" dirty="0" smtClean="0"/>
              <a:t>Построение модели объекта.</a:t>
            </a:r>
          </a:p>
          <a:p>
            <a:pPr marL="457200" indent="-457200">
              <a:spcBef>
                <a:spcPts val="0"/>
              </a:spcBef>
              <a:buFont typeface="+mj-lt"/>
              <a:buAutoNum type="arabicPeriod"/>
            </a:pPr>
            <a:r>
              <a:rPr lang="ru-RU" sz="2400" dirty="0" smtClean="0"/>
              <a:t>Проведение </a:t>
            </a:r>
            <a:r>
              <a:rPr lang="ru-RU" sz="2400" dirty="0"/>
              <a:t>«модельных» </a:t>
            </a:r>
            <a:r>
              <a:rPr lang="ru-RU" sz="2400" dirty="0" smtClean="0"/>
              <a:t>экспериментов в условиях изменения условий  </a:t>
            </a:r>
            <a:r>
              <a:rPr lang="ru-RU" sz="2400" dirty="0"/>
              <a:t>функционирования </a:t>
            </a:r>
            <a:r>
              <a:rPr lang="ru-RU" sz="2400" dirty="0" smtClean="0"/>
              <a:t>модели. Получение </a:t>
            </a:r>
            <a:r>
              <a:rPr lang="ru-RU" sz="2400" dirty="0"/>
              <a:t>знаний о модели.</a:t>
            </a:r>
          </a:p>
          <a:p>
            <a:pPr marL="457200" indent="-457200">
              <a:spcBef>
                <a:spcPts val="0"/>
              </a:spcBef>
              <a:buFont typeface="+mj-lt"/>
              <a:buAutoNum type="arabicPeriod"/>
            </a:pPr>
            <a:r>
              <a:rPr lang="ru-RU" sz="2400" dirty="0" smtClean="0"/>
              <a:t>Перенос </a:t>
            </a:r>
            <a:r>
              <a:rPr lang="ru-RU" sz="2400" dirty="0"/>
              <a:t>знаний с модели на </a:t>
            </a:r>
            <a:r>
              <a:rPr lang="ru-RU" sz="2400" dirty="0" smtClean="0"/>
              <a:t>оригинал. Корректировка знаний </a:t>
            </a:r>
            <a:r>
              <a:rPr lang="ru-RU" sz="2400" dirty="0"/>
              <a:t>о модели </a:t>
            </a:r>
            <a:r>
              <a:rPr lang="ru-RU" sz="2400" dirty="0" smtClean="0"/>
              <a:t>с </a:t>
            </a:r>
            <a:r>
              <a:rPr lang="ru-RU" sz="2400" dirty="0"/>
              <a:t>учетом </a:t>
            </a:r>
            <a:r>
              <a:rPr lang="ru-RU" sz="2400" dirty="0" smtClean="0"/>
              <a:t>результата моделирования.</a:t>
            </a:r>
            <a:endParaRPr lang="ru-RU" sz="2400" dirty="0"/>
          </a:p>
          <a:p>
            <a:pPr marL="457200" indent="-457200">
              <a:spcBef>
                <a:spcPts val="0"/>
              </a:spcBef>
              <a:buFont typeface="+mj-lt"/>
              <a:buAutoNum type="arabicPeriod"/>
            </a:pPr>
            <a:r>
              <a:rPr lang="ru-RU" sz="2400" dirty="0" smtClean="0"/>
              <a:t>Проверка получаемых </a:t>
            </a:r>
            <a:r>
              <a:rPr lang="ru-RU" sz="2400" dirty="0"/>
              <a:t>с помощью моделей знаний и их использование для построения обобщающей теории объекта, его преобразования или управления им.</a:t>
            </a:r>
          </a:p>
          <a:p>
            <a:pPr marL="457200" indent="-457200">
              <a:spcBef>
                <a:spcPts val="0"/>
              </a:spcBef>
              <a:buFont typeface="+mj-lt"/>
              <a:buAutoNum type="arabicPeriod"/>
            </a:pPr>
            <a:r>
              <a:rPr lang="ru-RU" sz="2400" dirty="0" smtClean="0"/>
              <a:t>Последовательное </a:t>
            </a:r>
            <a:r>
              <a:rPr lang="ru-RU" sz="2400" dirty="0"/>
              <a:t>повышение точности модели, рост  сложности. </a:t>
            </a:r>
          </a:p>
          <a:p>
            <a:pPr marL="0" indent="0">
              <a:buNone/>
            </a:pPr>
            <a:endParaRPr lang="ru-RU" sz="2400" dirty="0"/>
          </a:p>
          <a:p>
            <a:pPr marL="0" indent="0">
              <a:buNone/>
            </a:pPr>
            <a:endParaRPr lang="ru-RU" sz="2400" dirty="0" smtClean="0"/>
          </a:p>
        </p:txBody>
      </p:sp>
    </p:spTree>
    <p:extLst>
      <p:ext uri="{BB962C8B-B14F-4D97-AF65-F5344CB8AC3E}">
        <p14:creationId xmlns:p14="http://schemas.microsoft.com/office/powerpoint/2010/main" val="3663805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6074</TotalTime>
  <Words>3976</Words>
  <Application>Microsoft Office PowerPoint</Application>
  <PresentationFormat>Широкоэкранный</PresentationFormat>
  <Paragraphs>370</Paragraphs>
  <Slides>65</Slides>
  <Notes>11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65</vt:i4>
      </vt:variant>
    </vt:vector>
  </HeadingPairs>
  <TitlesOfParts>
    <vt:vector size="72" baseType="lpstr">
      <vt:lpstr>MS PGothic</vt:lpstr>
      <vt:lpstr>MS PGothic</vt:lpstr>
      <vt:lpstr>Arial</vt:lpstr>
      <vt:lpstr>Calibri</vt:lpstr>
      <vt:lpstr>Calibri Light</vt:lpstr>
      <vt:lpstr>Times New Roman</vt:lpstr>
      <vt:lpstr>Тема Office</vt:lpstr>
      <vt:lpstr>Семинар на тему  «Архитектура предприятия. Модели и решения»</vt:lpstr>
      <vt:lpstr>ВОПРОСЫ</vt:lpstr>
      <vt:lpstr>Модели</vt:lpstr>
      <vt:lpstr>Модели</vt:lpstr>
      <vt:lpstr>Модели</vt:lpstr>
      <vt:lpstr>Модели</vt:lpstr>
      <vt:lpstr>Модели</vt:lpstr>
      <vt:lpstr>Модели</vt:lpstr>
      <vt:lpstr>Моделирование</vt:lpstr>
      <vt:lpstr>Теория систем - основа моделирования</vt:lpstr>
      <vt:lpstr>Теория систем - основа моделирования </vt:lpstr>
      <vt:lpstr>Предприятие</vt:lpstr>
      <vt:lpstr>Модели предприятия</vt:lpstr>
      <vt:lpstr>Жизненный цикл (ЖЦ) предприятия</vt:lpstr>
      <vt:lpstr>Жизненный цикл (ЖЦ) модели предприятия</vt:lpstr>
      <vt:lpstr>Представления модели предприятия</vt:lpstr>
      <vt:lpstr>Представления модели предприятия</vt:lpstr>
      <vt:lpstr>Архитектура предприятия - Enterprise Architecture</vt:lpstr>
      <vt:lpstr>Архитектура предприятия - Enterprise Architecture</vt:lpstr>
      <vt:lpstr>Другие определения «Архитектура предприятия»</vt:lpstr>
      <vt:lpstr>Презентация PowerPoint</vt:lpstr>
      <vt:lpstr>Контекст описания архитектуры (ГОСТ Р ИСО 57100)</vt:lpstr>
      <vt:lpstr>Концептуальная модель описания архитектуры (ГОСТ Р ИСО 57100)</vt:lpstr>
      <vt:lpstr>Презентация PowerPoint</vt:lpstr>
      <vt:lpstr>Презентация PowerPoint</vt:lpstr>
      <vt:lpstr>Структуры архитектуры и языки описания архитектуры</vt:lpstr>
      <vt:lpstr>Презентация PowerPoint</vt:lpstr>
      <vt:lpstr>TOGAF 9.2 (http://pubs.opengroup.org/architecture/togaf92-doc/arch/ )</vt:lpstr>
      <vt:lpstr>Презентация PowerPoint</vt:lpstr>
      <vt:lpstr>Метод архитектурного проектирования - Architecture Development Method</vt:lpstr>
      <vt:lpstr>Презентация PowerPoint</vt:lpstr>
      <vt:lpstr>Презентация PowerPoint</vt:lpstr>
      <vt:lpstr>TOGAF Контент</vt:lpstr>
      <vt:lpstr>Особенности выполнения фаз ADM (на примере фазы B)</vt:lpstr>
      <vt:lpstr>Особенности выполнения фаз ADM (На примере фазы B)</vt:lpstr>
      <vt:lpstr>Особенности выполнения фаз ADM (На примере фазы B)</vt:lpstr>
      <vt:lpstr>Обзор языка ArchiMate 3.1 </vt:lpstr>
      <vt:lpstr>Особенности языка описания архитектуры</vt:lpstr>
      <vt:lpstr>Презентация PowerPoint</vt:lpstr>
      <vt:lpstr>Презентация PowerPoint</vt:lpstr>
      <vt:lpstr>Метамодель ARCHIMATE: элементы и отношения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Связь  стратегических решений, результатов достижений целей и требуемых для этого ресурсов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ILOP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Семинар 1 занятие</dc:title>
  <dc:creator>ILOP</dc:creator>
  <cp:lastModifiedBy>ILOP</cp:lastModifiedBy>
  <cp:revision>82</cp:revision>
  <dcterms:created xsi:type="dcterms:W3CDTF">2018-10-21T08:40:01Z</dcterms:created>
  <dcterms:modified xsi:type="dcterms:W3CDTF">2018-10-26T11:35:30Z</dcterms:modified>
</cp:coreProperties>
</file>