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27"/>
  </p:notesMasterIdLst>
  <p:sldIdLst>
    <p:sldId id="256" r:id="rId2"/>
    <p:sldId id="257" r:id="rId3"/>
    <p:sldId id="266" r:id="rId4"/>
    <p:sldId id="334" r:id="rId5"/>
    <p:sldId id="343" r:id="rId6"/>
    <p:sldId id="344" r:id="rId7"/>
    <p:sldId id="262" r:id="rId8"/>
    <p:sldId id="263" r:id="rId9"/>
    <p:sldId id="335" r:id="rId10"/>
    <p:sldId id="336" r:id="rId11"/>
    <p:sldId id="338" r:id="rId12"/>
    <p:sldId id="339" r:id="rId13"/>
    <p:sldId id="342" r:id="rId14"/>
    <p:sldId id="345" r:id="rId15"/>
    <p:sldId id="309" r:id="rId16"/>
    <p:sldId id="348" r:id="rId17"/>
    <p:sldId id="340" r:id="rId18"/>
    <p:sldId id="346" r:id="rId19"/>
    <p:sldId id="347" r:id="rId20"/>
    <p:sldId id="325" r:id="rId21"/>
    <p:sldId id="326" r:id="rId22"/>
    <p:sldId id="327" r:id="rId23"/>
    <p:sldId id="328" r:id="rId24"/>
    <p:sldId id="330" r:id="rId25"/>
    <p:sldId id="333"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2970" autoAdjust="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EB10A-F503-4B07-909F-B7041A176B3E}" type="datetimeFigureOut">
              <a:rPr lang="ru-RU" smtClean="0"/>
              <a:t>21.11.2018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A29D1-75E0-4E37-BEBA-6A5D4E846C20}" type="slidenum">
              <a:rPr lang="ru-RU" smtClean="0"/>
              <a:t>‹#›</a:t>
            </a:fld>
            <a:endParaRPr lang="ru-RU"/>
          </a:p>
        </p:txBody>
      </p:sp>
    </p:spTree>
    <p:extLst>
      <p:ext uri="{BB962C8B-B14F-4D97-AF65-F5344CB8AC3E}">
        <p14:creationId xmlns:p14="http://schemas.microsoft.com/office/powerpoint/2010/main" val="261425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u.wikipedia.org/wiki/%D0%9F%D1%80%D0%BE%D0%B5%D0%BA%D1%82%D0%B8%D1%80%D0%BE%D0%B2%D0%B0%D0%BD%D0%B8%D0%B5"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ru.wikipedia.org/wiki/%D0%A2%D0%BE%D1%87%D0%BD%D0%BE%D1%81%D1%82%D1%8C" TargetMode="External"/><Relationship Id="rId4" Type="http://schemas.openxmlformats.org/officeDocument/2006/relationships/hyperlink" Target="https://ru.wikipedia.org/wiki/%D0%98%D0%BD%D1%82%D0%B5%D0%B3%D1%80%D0%B0%D0%BB%D1%8C%D0%BD%D0%BE%D0%B5_%D1%83%D1%80%D0%B0%D0%B2%D0%BD%D0%B5%D0%BD%D0%B8%D0%B5#%D0%9C%D0%B5%D1%82%D0%BE%D0%B4_%D0%BF%D0%BE%D1%81%D0%BB%D0%B5%D0%B4%D0%BE%D0%B2%D0%B0%D1%82%D0%B5%D0%BB%D1%8C%D0%BD%D1%8B%D1%85_%D0%BF%D1%80%D0%B8%D0%B1%D0%BB%D0%B8%D0%B6%D0%B5%D0%BD%D0%B8%D0%B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1</a:t>
            </a:fld>
            <a:endParaRPr lang="ru-RU"/>
          </a:p>
        </p:txBody>
      </p:sp>
    </p:spTree>
    <p:extLst>
      <p:ext uri="{BB962C8B-B14F-4D97-AF65-F5344CB8AC3E}">
        <p14:creationId xmlns:p14="http://schemas.microsoft.com/office/powerpoint/2010/main" val="26923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4</a:t>
            </a:fld>
            <a:endParaRPr lang="ru-RU"/>
          </a:p>
        </p:txBody>
      </p:sp>
    </p:spTree>
    <p:extLst>
      <p:ext uri="{BB962C8B-B14F-4D97-AF65-F5344CB8AC3E}">
        <p14:creationId xmlns:p14="http://schemas.microsoft.com/office/powerpoint/2010/main" val="387452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dirty="0" smtClean="0"/>
              <a:t>Адекватность - </a:t>
            </a:r>
            <a:r>
              <a:rPr lang="ru-RU" sz="1200" dirty="0" smtClean="0"/>
              <a:t>соответствие модели исходной реальной системе и учёт, прежде всего, наиболее важных качеств, связей и характеристик. Оценить адекватность выбранной модели, особенно, например, на начальной стадии </a:t>
            </a:r>
            <a:r>
              <a:rPr lang="ru-RU" sz="1200" dirty="0" smtClean="0">
                <a:hlinkClick r:id="rId3" tooltip="Проектирование"/>
              </a:rPr>
              <a:t>проектирования</a:t>
            </a:r>
            <a:r>
              <a:rPr lang="ru-RU" sz="1200" dirty="0" smtClean="0"/>
              <a:t>, когда вид создаваемой системы ещё неизвестен, очень сложно. В такой ситуации часто полагаются на опыт предшествующих разработок или применяют определённые методы, например, </a:t>
            </a:r>
            <a:r>
              <a:rPr lang="ru-RU" sz="1200" dirty="0" smtClean="0">
                <a:hlinkClick r:id="rId4" tooltip="Интегральное уравнение"/>
              </a:rPr>
              <a:t>метод последовательных приближений</a:t>
            </a:r>
            <a:r>
              <a:rPr lang="ru-RU"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dirty="0" smtClean="0">
                <a:hlinkClick r:id="rId5" tooltip="Точность"/>
              </a:rPr>
              <a:t>Точность</a:t>
            </a:r>
            <a:r>
              <a:rPr lang="ru-RU" sz="1200" i="1" dirty="0" smtClean="0"/>
              <a:t> - </a:t>
            </a:r>
            <a:r>
              <a:rPr lang="ru-RU" sz="1200" dirty="0" smtClean="0"/>
              <a:t>степень совпадения полученных в процессе моделирования результатов с заранее установленными, желаемыми. Здесь важной задачей является оценка потребной точности результатов и имеющейся точности исходных данных, согласование их как между собой, так и с точностью используемой модели;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dirty="0" err="1" smtClean="0"/>
              <a:t>Типовость</a:t>
            </a:r>
            <a:r>
              <a:rPr lang="ru-RU" sz="1200" i="1" dirty="0" smtClean="0"/>
              <a:t> </a:t>
            </a:r>
            <a:r>
              <a:rPr lang="ru-RU" sz="1200" dirty="0" smtClean="0"/>
              <a:t>модели к анализу ряда однотипных систем в одном или нескольких режимах функционирования. Это позволяет расширить область применимости модели для решения большего круга задач;</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7</a:t>
            </a:fld>
            <a:endParaRPr lang="ru-RU"/>
          </a:p>
        </p:txBody>
      </p:sp>
    </p:spTree>
    <p:extLst>
      <p:ext uri="{BB962C8B-B14F-4D97-AF65-F5344CB8AC3E}">
        <p14:creationId xmlns:p14="http://schemas.microsoft.com/office/powerpoint/2010/main" val="371160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endParaRPr lang="ru-RU" dirty="0"/>
          </a:p>
        </p:txBody>
      </p:sp>
      <p:sp>
        <p:nvSpPr>
          <p:cNvPr id="4" name="Номер слайда 3"/>
          <p:cNvSpPr>
            <a:spLocks noGrp="1"/>
          </p:cNvSpPr>
          <p:nvPr>
            <p:ph type="sldNum" sz="quarter" idx="10"/>
          </p:nvPr>
        </p:nvSpPr>
        <p:spPr/>
        <p:txBody>
          <a:bodyPr/>
          <a:lstStyle/>
          <a:p>
            <a:fld id="{E67A29D1-75E0-4E37-BEBA-6A5D4E846C20}" type="slidenum">
              <a:rPr lang="ru-RU" smtClean="0"/>
              <a:t>8</a:t>
            </a:fld>
            <a:endParaRPr lang="ru-RU"/>
          </a:p>
        </p:txBody>
      </p:sp>
    </p:spTree>
    <p:extLst>
      <p:ext uri="{BB962C8B-B14F-4D97-AF65-F5344CB8AC3E}">
        <p14:creationId xmlns:p14="http://schemas.microsoft.com/office/powerpoint/2010/main" val="61753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7A29D1-75E0-4E37-BEBA-6A5D4E846C20}" type="slidenum">
              <a:rPr lang="ru-RU" smtClean="0"/>
              <a:t>10</a:t>
            </a:fld>
            <a:endParaRPr lang="ru-RU"/>
          </a:p>
        </p:txBody>
      </p:sp>
    </p:spTree>
    <p:extLst>
      <p:ext uri="{BB962C8B-B14F-4D97-AF65-F5344CB8AC3E}">
        <p14:creationId xmlns:p14="http://schemas.microsoft.com/office/powerpoint/2010/main" val="313502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1B0704-E1B1-4091-B735-5AFBC81C5C10}" type="datetime1">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50843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B455EA-A485-40D3-9976-EC9CB126AF75}" type="datetime1">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34682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9CEDFD-5AF6-40B7-9487-170AF2B25365}" type="datetime1">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145190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C445E38-A96C-4FD9-8447-F9F3F960D0EB}" type="datetime1">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19970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2292D9-1B44-4C43-9D51-3A4CB398A28C}" type="datetime1">
              <a:rPr lang="ru-RU" smtClean="0"/>
              <a:t>21.11.2018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40189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E02F76C-125E-430E-B818-85555250BFEB}" type="datetime1">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333700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D5DC84-44F9-41CD-841C-8FA85FD37CC4}" type="datetime1">
              <a:rPr lang="ru-RU" smtClean="0"/>
              <a:t>21.11.2018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279695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408BEA-C10C-4A23-9239-DF6D269A94A5}" type="datetime1">
              <a:rPr lang="ru-RU" smtClean="0"/>
              <a:t>21.11.2018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85542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5566D7-4727-4FFE-8EBC-5AE7E16C55E1}" type="datetime1">
              <a:rPr lang="ru-RU" smtClean="0"/>
              <a:t>21.11.2018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32116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DCA4BAE-95F7-44CC-AEA6-B6163BEB4986}" type="datetime1">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196430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0AE67D-0ED9-43EE-9923-68F83B75A6C7}" type="datetime1">
              <a:rPr lang="ru-RU" smtClean="0"/>
              <a:t>21.11.2018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592D3B-F478-4995-BDF0-E2C49AF72E5C}" type="slidenum">
              <a:rPr lang="ru-RU" smtClean="0"/>
              <a:t>‹#›</a:t>
            </a:fld>
            <a:endParaRPr lang="ru-RU"/>
          </a:p>
        </p:txBody>
      </p:sp>
    </p:spTree>
    <p:extLst>
      <p:ext uri="{BB962C8B-B14F-4D97-AF65-F5344CB8AC3E}">
        <p14:creationId xmlns:p14="http://schemas.microsoft.com/office/powerpoint/2010/main" val="294892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EE1D8-88D4-4988-961C-3F13AA8D2720}" type="datetime1">
              <a:rPr lang="ru-RU" smtClean="0"/>
              <a:t>21.11.2018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92D3B-F478-4995-BDF0-E2C49AF72E5C}" type="slidenum">
              <a:rPr lang="ru-RU" smtClean="0"/>
              <a:t>‹#›</a:t>
            </a:fld>
            <a:endParaRPr lang="ru-RU"/>
          </a:p>
        </p:txBody>
      </p:sp>
    </p:spTree>
    <p:extLst>
      <p:ext uri="{BB962C8B-B14F-4D97-AF65-F5344CB8AC3E}">
        <p14:creationId xmlns:p14="http://schemas.microsoft.com/office/powerpoint/2010/main" val="155347211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pubs.opengroup.org/architecture/archimate3-doc/toc.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reqcenter.pro/wp-content/uploads/2016/10/terms_hierarchy.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46031" y="2688356"/>
            <a:ext cx="9144000" cy="2068024"/>
          </a:xfrm>
        </p:spPr>
        <p:txBody>
          <a:bodyPr>
            <a:noAutofit/>
          </a:bodyPr>
          <a:lstStyle/>
          <a:p>
            <a:r>
              <a:rPr lang="ru-RU" sz="4400" b="1" dirty="0" smtClean="0"/>
              <a:t>Семинар 2 на </a:t>
            </a:r>
            <a:r>
              <a:rPr lang="ru-RU" sz="4400" b="1" dirty="0"/>
              <a:t>тему </a:t>
            </a:r>
            <a:br>
              <a:rPr lang="ru-RU" sz="4400" b="1" dirty="0"/>
            </a:br>
            <a:r>
              <a:rPr lang="ru-RU" sz="4400" b="1" dirty="0" smtClean="0"/>
              <a:t>«</a:t>
            </a:r>
            <a:r>
              <a:rPr lang="ru-RU" sz="4400" b="1" dirty="0"/>
              <a:t>Архитектурные модели на языке Archimate 3.0</a:t>
            </a:r>
            <a:r>
              <a:rPr lang="ru-RU" sz="4400" b="1" dirty="0" smtClean="0"/>
              <a:t>»</a:t>
            </a:r>
            <a:endParaRPr lang="ru-RU" sz="4400" b="1" dirty="0"/>
          </a:p>
        </p:txBody>
      </p:sp>
      <p:sp>
        <p:nvSpPr>
          <p:cNvPr id="3" name="Подзаголовок 2"/>
          <p:cNvSpPr>
            <a:spLocks noGrp="1"/>
          </p:cNvSpPr>
          <p:nvPr>
            <p:ph type="subTitle" idx="1"/>
          </p:nvPr>
        </p:nvSpPr>
        <p:spPr>
          <a:xfrm>
            <a:off x="1594340" y="4756380"/>
            <a:ext cx="9144000" cy="1655762"/>
          </a:xfrm>
        </p:spPr>
        <p:txBody>
          <a:bodyPr>
            <a:normAutofit/>
          </a:bodyPr>
          <a:lstStyle/>
          <a:p>
            <a:r>
              <a:rPr lang="ru-RU" sz="2800" b="1" dirty="0"/>
              <a:t>проф., к.э.н., проф. Ильина О.П.</a:t>
            </a:r>
          </a:p>
          <a:p>
            <a:r>
              <a:rPr lang="ru-RU" sz="2800" b="1" dirty="0"/>
              <a:t>каф. Информатики </a:t>
            </a:r>
            <a:r>
              <a:rPr lang="ru-RU" sz="2800" b="1" dirty="0" err="1"/>
              <a:t>СПбГЭУ</a:t>
            </a:r>
            <a:endParaRPr lang="ru-RU" sz="2800" b="1" dirty="0"/>
          </a:p>
          <a:p>
            <a:r>
              <a:rPr lang="ru-RU" sz="2800" b="1" dirty="0"/>
              <a:t>24.10.2018</a:t>
            </a:r>
          </a:p>
        </p:txBody>
      </p:sp>
      <p:pic>
        <p:nvPicPr>
          <p:cNvPr id="1026" name="Picture 2" descr="В начал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68" y="271518"/>
            <a:ext cx="4819650" cy="104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72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7863"/>
          </a:xfrm>
        </p:spPr>
        <p:txBody>
          <a:bodyPr>
            <a:normAutofit/>
          </a:bodyPr>
          <a:lstStyle/>
          <a:p>
            <a:pPr algn="ctr"/>
            <a:r>
              <a:rPr lang="ru-RU" sz="2800" b="1" dirty="0" smtClean="0"/>
              <a:t>Организационно-штатная структура предприятия</a:t>
            </a:r>
            <a:endParaRPr lang="ru-RU" sz="2800" b="1" dirty="0"/>
          </a:p>
        </p:txBody>
      </p:sp>
      <p:sp>
        <p:nvSpPr>
          <p:cNvPr id="6" name="Номер слайда 5"/>
          <p:cNvSpPr>
            <a:spLocks noGrp="1"/>
          </p:cNvSpPr>
          <p:nvPr>
            <p:ph type="sldNum" sz="quarter" idx="12"/>
          </p:nvPr>
        </p:nvSpPr>
        <p:spPr/>
        <p:txBody>
          <a:bodyPr/>
          <a:lstStyle/>
          <a:p>
            <a:fld id="{F9592D3B-F478-4995-BDF0-E2C49AF72E5C}" type="slidenum">
              <a:rPr lang="ru-RU" smtClean="0"/>
              <a:t>10</a:t>
            </a:fld>
            <a:endParaRPr lang="ru-RU"/>
          </a:p>
        </p:txBody>
      </p:sp>
      <p:pic>
        <p:nvPicPr>
          <p:cNvPr id="8" name="Рисунок 7"/>
          <p:cNvPicPr>
            <a:picLocks noChangeAspect="1"/>
          </p:cNvPicPr>
          <p:nvPr/>
        </p:nvPicPr>
        <p:blipFill>
          <a:blip r:embed="rId3"/>
          <a:stretch>
            <a:fillRect/>
          </a:stretch>
        </p:blipFill>
        <p:spPr>
          <a:xfrm>
            <a:off x="700087" y="1428751"/>
            <a:ext cx="10249773" cy="4314824"/>
          </a:xfrm>
          <a:prstGeom prst="rect">
            <a:avLst/>
          </a:prstGeom>
        </p:spPr>
      </p:pic>
    </p:spTree>
    <p:extLst>
      <p:ext uri="{BB962C8B-B14F-4D97-AF65-F5344CB8AC3E}">
        <p14:creationId xmlns:p14="http://schemas.microsoft.com/office/powerpoint/2010/main" val="331413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7863"/>
          </a:xfrm>
        </p:spPr>
        <p:txBody>
          <a:bodyPr>
            <a:normAutofit/>
          </a:bodyPr>
          <a:lstStyle/>
          <a:p>
            <a:pPr algn="ctr"/>
            <a:r>
              <a:rPr lang="ru-RU" sz="2800" b="1" dirty="0" smtClean="0"/>
              <a:t>Функциональная структура системы управления</a:t>
            </a:r>
            <a:endParaRPr lang="ru-RU" sz="2800" b="1" dirty="0"/>
          </a:p>
        </p:txBody>
      </p:sp>
      <p:pic>
        <p:nvPicPr>
          <p:cNvPr id="6" name="Рисунок 5"/>
          <p:cNvPicPr>
            <a:picLocks noChangeAspect="1"/>
          </p:cNvPicPr>
          <p:nvPr/>
        </p:nvPicPr>
        <p:blipFill>
          <a:blip r:embed="rId2"/>
          <a:stretch>
            <a:fillRect/>
          </a:stretch>
        </p:blipFill>
        <p:spPr>
          <a:xfrm>
            <a:off x="1066800" y="1185864"/>
            <a:ext cx="10287000" cy="5434012"/>
          </a:xfrm>
          <a:prstGeom prst="rect">
            <a:avLst/>
          </a:prstGeom>
        </p:spPr>
      </p:pic>
      <p:sp>
        <p:nvSpPr>
          <p:cNvPr id="7" name="Номер слайда 6"/>
          <p:cNvSpPr>
            <a:spLocks noGrp="1"/>
          </p:cNvSpPr>
          <p:nvPr>
            <p:ph type="sldNum" sz="quarter" idx="12"/>
          </p:nvPr>
        </p:nvSpPr>
        <p:spPr/>
        <p:txBody>
          <a:bodyPr/>
          <a:lstStyle/>
          <a:p>
            <a:fld id="{F9592D3B-F478-4995-BDF0-E2C49AF72E5C}" type="slidenum">
              <a:rPr lang="ru-RU" smtClean="0"/>
              <a:t>11</a:t>
            </a:fld>
            <a:endParaRPr lang="ru-RU"/>
          </a:p>
        </p:txBody>
      </p:sp>
    </p:spTree>
    <p:extLst>
      <p:ext uri="{BB962C8B-B14F-4D97-AF65-F5344CB8AC3E}">
        <p14:creationId xmlns:p14="http://schemas.microsoft.com/office/powerpoint/2010/main" val="293956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7863"/>
          </a:xfrm>
        </p:spPr>
        <p:txBody>
          <a:bodyPr>
            <a:normAutofit/>
          </a:bodyPr>
          <a:lstStyle/>
          <a:p>
            <a:pPr algn="ctr"/>
            <a:r>
              <a:rPr lang="ru-RU" sz="2800" b="1" dirty="0" smtClean="0"/>
              <a:t>Процессная структура предприятия</a:t>
            </a:r>
            <a:endParaRPr lang="ru-RU" sz="2800" b="1" dirty="0"/>
          </a:p>
        </p:txBody>
      </p:sp>
      <p:pic>
        <p:nvPicPr>
          <p:cNvPr id="5" name="Рисунок 4"/>
          <p:cNvPicPr>
            <a:picLocks noChangeAspect="1"/>
          </p:cNvPicPr>
          <p:nvPr/>
        </p:nvPicPr>
        <p:blipFill>
          <a:blip r:embed="rId2"/>
          <a:stretch>
            <a:fillRect/>
          </a:stretch>
        </p:blipFill>
        <p:spPr>
          <a:xfrm>
            <a:off x="838200" y="1100138"/>
            <a:ext cx="10515600" cy="5788891"/>
          </a:xfrm>
          <a:prstGeom prst="rect">
            <a:avLst/>
          </a:prstGeom>
        </p:spPr>
      </p:pic>
      <p:sp>
        <p:nvSpPr>
          <p:cNvPr id="6" name="Номер слайда 5"/>
          <p:cNvSpPr>
            <a:spLocks noGrp="1"/>
          </p:cNvSpPr>
          <p:nvPr>
            <p:ph type="sldNum" sz="quarter" idx="12"/>
          </p:nvPr>
        </p:nvSpPr>
        <p:spPr/>
        <p:txBody>
          <a:bodyPr/>
          <a:lstStyle/>
          <a:p>
            <a:fld id="{F9592D3B-F478-4995-BDF0-E2C49AF72E5C}" type="slidenum">
              <a:rPr lang="ru-RU" smtClean="0"/>
              <a:t>12</a:t>
            </a:fld>
            <a:endParaRPr lang="ru-RU"/>
          </a:p>
        </p:txBody>
      </p:sp>
    </p:spTree>
    <p:extLst>
      <p:ext uri="{BB962C8B-B14F-4D97-AF65-F5344CB8AC3E}">
        <p14:creationId xmlns:p14="http://schemas.microsoft.com/office/powerpoint/2010/main" val="199475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77863"/>
          </a:xfrm>
        </p:spPr>
        <p:txBody>
          <a:bodyPr>
            <a:normAutofit/>
          </a:bodyPr>
          <a:lstStyle/>
          <a:p>
            <a:pPr algn="ctr"/>
            <a:r>
              <a:rPr lang="en-US" sz="2800" b="1" dirty="0" smtClean="0"/>
              <a:t>SWOT</a:t>
            </a:r>
            <a:endParaRPr lang="ru-RU" sz="2800" b="1" dirty="0"/>
          </a:p>
        </p:txBody>
      </p:sp>
      <p:pic>
        <p:nvPicPr>
          <p:cNvPr id="3" name="Рисунок 2"/>
          <p:cNvPicPr>
            <a:picLocks noChangeAspect="1"/>
          </p:cNvPicPr>
          <p:nvPr/>
        </p:nvPicPr>
        <p:blipFill>
          <a:blip r:embed="rId2"/>
          <a:stretch>
            <a:fillRect/>
          </a:stretch>
        </p:blipFill>
        <p:spPr>
          <a:xfrm>
            <a:off x="2229412" y="1215025"/>
            <a:ext cx="6571687" cy="5485812"/>
          </a:xfrm>
          <a:prstGeom prst="rect">
            <a:avLst/>
          </a:prstGeom>
        </p:spPr>
      </p:pic>
      <p:sp>
        <p:nvSpPr>
          <p:cNvPr id="4" name="Номер слайда 3"/>
          <p:cNvSpPr>
            <a:spLocks noGrp="1"/>
          </p:cNvSpPr>
          <p:nvPr>
            <p:ph type="sldNum" sz="quarter" idx="12"/>
          </p:nvPr>
        </p:nvSpPr>
        <p:spPr/>
        <p:txBody>
          <a:bodyPr/>
          <a:lstStyle/>
          <a:p>
            <a:fld id="{F9592D3B-F478-4995-BDF0-E2C49AF72E5C}" type="slidenum">
              <a:rPr lang="ru-RU" smtClean="0"/>
              <a:t>13</a:t>
            </a:fld>
            <a:endParaRPr lang="ru-RU"/>
          </a:p>
        </p:txBody>
      </p:sp>
    </p:spTree>
    <p:extLst>
      <p:ext uri="{BB962C8B-B14F-4D97-AF65-F5344CB8AC3E}">
        <p14:creationId xmlns:p14="http://schemas.microsoft.com/office/powerpoint/2010/main" val="172661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F59DA1-0C1B-4993-9AC8-6294791E17D5}" type="slidenum">
              <a:rPr lang="ru-RU" smtClean="0"/>
              <a:t>14</a:t>
            </a:fld>
            <a:endParaRPr lang="ru-RU"/>
          </a:p>
        </p:txBody>
      </p:sp>
      <p:pic>
        <p:nvPicPr>
          <p:cNvPr id="4098" name="Picture 2" descr="http://pubs.opengroup.org/architecture/archimate3-doc/m/ts_archimate_3.0_files/image1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54" y="1320468"/>
            <a:ext cx="11960846" cy="54010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241" y="61511"/>
            <a:ext cx="10981759" cy="954107"/>
          </a:xfrm>
          <a:prstGeom prst="rect">
            <a:avLst/>
          </a:prstGeom>
          <a:noFill/>
        </p:spPr>
        <p:txBody>
          <a:bodyPr wrap="square" rtlCol="0">
            <a:spAutoFit/>
          </a:bodyPr>
          <a:lstStyle/>
          <a:p>
            <a:r>
              <a:rPr lang="ru-RU" sz="2800" dirty="0" smtClean="0"/>
              <a:t>Пример элементов мотивационной и стратегической модели</a:t>
            </a:r>
          </a:p>
          <a:p>
            <a:pPr algn="ctr"/>
            <a:r>
              <a:rPr lang="en-US" sz="2800" dirty="0" smtClean="0"/>
              <a:t>Strategy </a:t>
            </a:r>
            <a:r>
              <a:rPr lang="en-US" sz="2800" dirty="0"/>
              <a:t>Elements and Motivation and Core </a:t>
            </a:r>
            <a:r>
              <a:rPr lang="en-US" sz="2800" dirty="0" smtClean="0"/>
              <a:t>Elements</a:t>
            </a:r>
            <a:endParaRPr lang="ru-RU" sz="2800" dirty="0"/>
          </a:p>
        </p:txBody>
      </p:sp>
    </p:spTree>
    <p:extLst>
      <p:ext uri="{BB962C8B-B14F-4D97-AF65-F5344CB8AC3E}">
        <p14:creationId xmlns:p14="http://schemas.microsoft.com/office/powerpoint/2010/main" val="47823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F59DA1-0C1B-4993-9AC8-6294791E17D5}" type="slidenum">
              <a:rPr lang="ru-RU" smtClean="0"/>
              <a:t>15</a:t>
            </a:fld>
            <a:endParaRPr lang="ru-RU"/>
          </a:p>
        </p:txBody>
      </p:sp>
      <p:pic>
        <p:nvPicPr>
          <p:cNvPr id="1028" name="Picture 4" descr="http://pubs.opengroup.org/architecture/archimate3-doc/m/ts_archimate_3.0_files/image224.png"/>
          <p:cNvPicPr>
            <a:picLocks noChangeAspect="1" noChangeArrowheads="1"/>
          </p:cNvPicPr>
          <p:nvPr/>
        </p:nvPicPr>
        <p:blipFill rotWithShape="1">
          <a:blip r:embed="rId2">
            <a:extLst>
              <a:ext uri="{28A0092B-C50C-407E-A947-70E740481C1C}">
                <a14:useLocalDpi xmlns:a14="http://schemas.microsoft.com/office/drawing/2010/main" val="0"/>
              </a:ext>
            </a:extLst>
          </a:blip>
          <a:srcRect t="-1" r="16007" b="50336"/>
          <a:stretch/>
        </p:blipFill>
        <p:spPr bwMode="auto">
          <a:xfrm>
            <a:off x="2873197" y="1443298"/>
            <a:ext cx="7565720" cy="5278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0241" y="0"/>
            <a:ext cx="10981759" cy="954107"/>
          </a:xfrm>
          <a:prstGeom prst="rect">
            <a:avLst/>
          </a:prstGeom>
          <a:noFill/>
        </p:spPr>
        <p:txBody>
          <a:bodyPr wrap="square" rtlCol="0">
            <a:spAutoFit/>
          </a:bodyPr>
          <a:lstStyle/>
          <a:p>
            <a:r>
              <a:rPr lang="ru-RU" sz="2800" dirty="0" smtClean="0"/>
              <a:t>Пример элементов мотивационной и стратегической модели</a:t>
            </a:r>
          </a:p>
          <a:p>
            <a:pPr algn="ctr"/>
            <a:r>
              <a:rPr lang="en-US" sz="2800" dirty="0" smtClean="0"/>
              <a:t>Strategy </a:t>
            </a:r>
            <a:r>
              <a:rPr lang="en-US" sz="2800" dirty="0"/>
              <a:t>Elements and Motivation and Core </a:t>
            </a:r>
            <a:r>
              <a:rPr lang="en-US" sz="2800" dirty="0" smtClean="0"/>
              <a:t>Elements</a:t>
            </a:r>
            <a:endParaRPr lang="ru-RU" sz="2800" dirty="0"/>
          </a:p>
        </p:txBody>
      </p:sp>
    </p:spTree>
    <p:extLst>
      <p:ext uri="{BB962C8B-B14F-4D97-AF65-F5344CB8AC3E}">
        <p14:creationId xmlns:p14="http://schemas.microsoft.com/office/powerpoint/2010/main" val="128805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42913"/>
            <a:ext cx="10515600" cy="5734050"/>
          </a:xfrm>
        </p:spPr>
        <p:txBody>
          <a:bodyPr>
            <a:normAutofit fontScale="85000" lnSpcReduction="20000"/>
          </a:bodyPr>
          <a:lstStyle/>
          <a:p>
            <a:pPr lvl="0"/>
            <a:r>
              <a:rPr lang="ru-RU" dirty="0"/>
              <a:t>В мотивационной БИЗНЕС-модели определяются:</a:t>
            </a:r>
            <a:endParaRPr lang="ru-RU" sz="2000" dirty="0"/>
          </a:p>
          <a:p>
            <a:pPr lvl="1"/>
            <a:r>
              <a:rPr lang="ru-RU" b="1" dirty="0" err="1"/>
              <a:t>Стейкхолдеры</a:t>
            </a:r>
            <a:r>
              <a:rPr lang="ru-RU" dirty="0"/>
              <a:t>, правомочные выдвигать БИЗНЕС-ТРЕБОВАНИЯ к информационной системе со стороны БИЗНЕСА;</a:t>
            </a:r>
            <a:endParaRPr lang="ru-RU" sz="1800" dirty="0"/>
          </a:p>
          <a:p>
            <a:pPr lvl="1"/>
            <a:r>
              <a:rPr lang="ru-RU" dirty="0"/>
              <a:t>перечень драйверов (</a:t>
            </a:r>
            <a:r>
              <a:rPr lang="en-US" b="1" dirty="0"/>
              <a:t>Divers</a:t>
            </a:r>
            <a:r>
              <a:rPr lang="ru-RU" dirty="0"/>
              <a:t>), с указание оценки их влияния (</a:t>
            </a:r>
            <a:r>
              <a:rPr lang="en-US" dirty="0"/>
              <a:t>Assessments</a:t>
            </a:r>
            <a:r>
              <a:rPr lang="ru-RU" dirty="0"/>
              <a:t>); </a:t>
            </a:r>
            <a:endParaRPr lang="ru-RU" sz="1800" dirty="0"/>
          </a:p>
          <a:p>
            <a:pPr lvl="1"/>
            <a:r>
              <a:rPr lang="ru-RU" dirty="0"/>
              <a:t>перечень принципов (</a:t>
            </a:r>
            <a:r>
              <a:rPr lang="en-US" b="1" dirty="0"/>
              <a:t>Principles</a:t>
            </a:r>
            <a:r>
              <a:rPr lang="ru-RU" dirty="0"/>
              <a:t>), соблюдение которых для разработки стратегии деятельности предприятия считается обязательным;</a:t>
            </a:r>
            <a:endParaRPr lang="ru-RU" sz="1800" dirty="0"/>
          </a:p>
          <a:p>
            <a:pPr lvl="1"/>
            <a:r>
              <a:rPr lang="ru-RU" dirty="0"/>
              <a:t>ограничения (</a:t>
            </a:r>
            <a:r>
              <a:rPr lang="en-US" b="1" dirty="0"/>
              <a:t>Constraints</a:t>
            </a:r>
            <a:r>
              <a:rPr lang="ru-RU" dirty="0"/>
              <a:t>) для реализации стратегических целей (учитываются реалистические возможности: ресурсные ограничения, временные и финансовые рамки);</a:t>
            </a:r>
            <a:endParaRPr lang="ru-RU" sz="1800" dirty="0"/>
          </a:p>
          <a:p>
            <a:pPr lvl="1"/>
            <a:r>
              <a:rPr lang="ru-RU" dirty="0"/>
              <a:t>дерево стратегических целей (</a:t>
            </a:r>
            <a:r>
              <a:rPr lang="en-US" b="1" dirty="0"/>
              <a:t>Goals</a:t>
            </a:r>
            <a:r>
              <a:rPr lang="ru-RU" dirty="0"/>
              <a:t>), которые ориентированы на достижение эффекта в сфере бизнеса с учетом выполнения принципов и выявленных ограничений (цели – способ разрешения проблем, обозначенных драйверами, либо реализации новых возможностей для решения проблем повышения эффективности деятельности предприятия). 	</a:t>
            </a:r>
            <a:br>
              <a:rPr lang="ru-RU" dirty="0"/>
            </a:br>
            <a:r>
              <a:rPr lang="ru-RU" dirty="0"/>
              <a:t>Доказать, что каждая цель удовлетворяет требованиям </a:t>
            </a:r>
            <a:r>
              <a:rPr lang="en-US" dirty="0"/>
              <a:t>SMART</a:t>
            </a:r>
            <a:r>
              <a:rPr lang="ru-RU" dirty="0"/>
              <a:t>: </a:t>
            </a:r>
            <a:r>
              <a:rPr lang="ru-RU" b="1" dirty="0" err="1"/>
              <a:t>Specific</a:t>
            </a:r>
            <a:r>
              <a:rPr lang="ru-RU" dirty="0"/>
              <a:t> - конкретная; </a:t>
            </a:r>
            <a:r>
              <a:rPr lang="ru-RU" b="1" dirty="0" err="1"/>
              <a:t>Measurable</a:t>
            </a:r>
            <a:r>
              <a:rPr lang="ru-RU" dirty="0"/>
              <a:t> - измеримая; </a:t>
            </a:r>
            <a:r>
              <a:rPr lang="ru-RU" b="1" dirty="0" err="1"/>
              <a:t>Achievable</a:t>
            </a:r>
            <a:r>
              <a:rPr lang="ru-RU" dirty="0"/>
              <a:t> - достижимая; </a:t>
            </a:r>
            <a:r>
              <a:rPr lang="ru-RU" b="1" dirty="0" err="1"/>
              <a:t>Realistiс</a:t>
            </a:r>
            <a:r>
              <a:rPr lang="ru-RU" dirty="0"/>
              <a:t> - реалистичная; </a:t>
            </a:r>
            <a:r>
              <a:rPr lang="ru-RU" b="1" dirty="0" err="1"/>
              <a:t>Timed</a:t>
            </a:r>
            <a:r>
              <a:rPr lang="ru-RU" dirty="0"/>
              <a:t> - определенная по времени). </a:t>
            </a:r>
            <a:br>
              <a:rPr lang="ru-RU" dirty="0"/>
            </a:br>
            <a:r>
              <a:rPr lang="ru-RU" dirty="0"/>
              <a:t>Цель выразить измеряемым показателем, показать взаимное влияние целей друг на друга (положительное, негативное).</a:t>
            </a:r>
            <a:endParaRPr lang="ru-RU" sz="1800" dirty="0"/>
          </a:p>
          <a:p>
            <a:pPr lvl="1"/>
            <a:r>
              <a:rPr lang="ru-RU" dirty="0"/>
              <a:t>Требования (</a:t>
            </a:r>
            <a:r>
              <a:rPr lang="en-US" b="1" dirty="0"/>
              <a:t>Requirements</a:t>
            </a:r>
            <a:r>
              <a:rPr lang="ru-RU" dirty="0"/>
              <a:t>) – результирующая формулировка условий или ключевой фактор для достижения поставленных целей, которые должны быть выполнены обязательно.</a:t>
            </a:r>
            <a:endParaRPr lang="ru-RU" sz="1800" dirty="0"/>
          </a:p>
          <a:p>
            <a:endParaRPr lang="ru-RU" dirty="0"/>
          </a:p>
        </p:txBody>
      </p:sp>
      <p:sp>
        <p:nvSpPr>
          <p:cNvPr id="4" name="Номер слайда 3"/>
          <p:cNvSpPr>
            <a:spLocks noGrp="1"/>
          </p:cNvSpPr>
          <p:nvPr>
            <p:ph type="sldNum" sz="quarter" idx="12"/>
          </p:nvPr>
        </p:nvSpPr>
        <p:spPr/>
        <p:txBody>
          <a:bodyPr/>
          <a:lstStyle/>
          <a:p>
            <a:fld id="{F9592D3B-F478-4995-BDF0-E2C49AF72E5C}" type="slidenum">
              <a:rPr lang="ru-RU" smtClean="0"/>
              <a:t>16</a:t>
            </a:fld>
            <a:endParaRPr lang="ru-RU"/>
          </a:p>
        </p:txBody>
      </p:sp>
    </p:spTree>
    <p:extLst>
      <p:ext uri="{BB962C8B-B14F-4D97-AF65-F5344CB8AC3E}">
        <p14:creationId xmlns:p14="http://schemas.microsoft.com/office/powerpoint/2010/main" val="1628160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77863"/>
          </a:xfrm>
        </p:spPr>
        <p:txBody>
          <a:bodyPr>
            <a:normAutofit/>
          </a:bodyPr>
          <a:lstStyle/>
          <a:p>
            <a:pPr algn="ctr"/>
            <a:r>
              <a:rPr lang="ru-RU" sz="2800" b="1" dirty="0" smtClean="0"/>
              <a:t>Мотивационная и стратегическая модели</a:t>
            </a:r>
            <a:endParaRPr lang="ru-RU" sz="2800" b="1" dirty="0"/>
          </a:p>
        </p:txBody>
      </p:sp>
      <p:pic>
        <p:nvPicPr>
          <p:cNvPr id="3" name="Рисунок 2"/>
          <p:cNvPicPr>
            <a:picLocks noChangeAspect="1"/>
          </p:cNvPicPr>
          <p:nvPr/>
        </p:nvPicPr>
        <p:blipFill>
          <a:blip r:embed="rId2"/>
          <a:stretch>
            <a:fillRect/>
          </a:stretch>
        </p:blipFill>
        <p:spPr>
          <a:xfrm>
            <a:off x="1657350" y="533609"/>
            <a:ext cx="9201150" cy="6324391"/>
          </a:xfrm>
          <a:prstGeom prst="rect">
            <a:avLst/>
          </a:prstGeom>
        </p:spPr>
      </p:pic>
      <p:sp>
        <p:nvSpPr>
          <p:cNvPr id="4" name="Номер слайда 3"/>
          <p:cNvSpPr>
            <a:spLocks noGrp="1"/>
          </p:cNvSpPr>
          <p:nvPr>
            <p:ph type="sldNum" sz="quarter" idx="12"/>
          </p:nvPr>
        </p:nvSpPr>
        <p:spPr/>
        <p:txBody>
          <a:bodyPr/>
          <a:lstStyle/>
          <a:p>
            <a:fld id="{F9592D3B-F478-4995-BDF0-E2C49AF72E5C}" type="slidenum">
              <a:rPr lang="ru-RU" smtClean="0"/>
              <a:t>17</a:t>
            </a:fld>
            <a:endParaRPr lang="ru-RU"/>
          </a:p>
        </p:txBody>
      </p:sp>
    </p:spTree>
    <p:extLst>
      <p:ext uri="{BB962C8B-B14F-4D97-AF65-F5344CB8AC3E}">
        <p14:creationId xmlns:p14="http://schemas.microsoft.com/office/powerpoint/2010/main" val="2138534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77863"/>
          </a:xfrm>
        </p:spPr>
        <p:txBody>
          <a:bodyPr>
            <a:normAutofit/>
          </a:bodyPr>
          <a:lstStyle/>
          <a:p>
            <a:pPr algn="ctr"/>
            <a:r>
              <a:rPr lang="ru-RU" sz="2800" b="1" dirty="0" smtClean="0"/>
              <a:t>Архитектура приложений</a:t>
            </a:r>
            <a:endParaRPr lang="ru-RU" sz="2800" b="1" dirty="0"/>
          </a:p>
        </p:txBody>
      </p:sp>
      <p:pic>
        <p:nvPicPr>
          <p:cNvPr id="5" name="Рисунок 4"/>
          <p:cNvPicPr>
            <a:picLocks noChangeAspect="1"/>
          </p:cNvPicPr>
          <p:nvPr/>
        </p:nvPicPr>
        <p:blipFill>
          <a:blip r:embed="rId2"/>
          <a:stretch>
            <a:fillRect/>
          </a:stretch>
        </p:blipFill>
        <p:spPr>
          <a:xfrm>
            <a:off x="736168" y="914400"/>
            <a:ext cx="10993870" cy="5562375"/>
          </a:xfrm>
          <a:prstGeom prst="rect">
            <a:avLst/>
          </a:prstGeom>
        </p:spPr>
      </p:pic>
      <p:sp>
        <p:nvSpPr>
          <p:cNvPr id="6" name="Номер слайда 5"/>
          <p:cNvSpPr>
            <a:spLocks noGrp="1"/>
          </p:cNvSpPr>
          <p:nvPr>
            <p:ph type="sldNum" sz="quarter" idx="12"/>
          </p:nvPr>
        </p:nvSpPr>
        <p:spPr/>
        <p:txBody>
          <a:bodyPr/>
          <a:lstStyle/>
          <a:p>
            <a:fld id="{F9592D3B-F478-4995-BDF0-E2C49AF72E5C}" type="slidenum">
              <a:rPr lang="ru-RU" smtClean="0"/>
              <a:t>18</a:t>
            </a:fld>
            <a:endParaRPr lang="ru-RU"/>
          </a:p>
        </p:txBody>
      </p:sp>
    </p:spTree>
    <p:extLst>
      <p:ext uri="{BB962C8B-B14F-4D97-AF65-F5344CB8AC3E}">
        <p14:creationId xmlns:p14="http://schemas.microsoft.com/office/powerpoint/2010/main" val="2010435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677863"/>
          </a:xfrm>
        </p:spPr>
        <p:txBody>
          <a:bodyPr>
            <a:normAutofit/>
          </a:bodyPr>
          <a:lstStyle/>
          <a:p>
            <a:pPr algn="ctr"/>
            <a:r>
              <a:rPr lang="ru-RU" sz="2800" b="1" dirty="0" smtClean="0"/>
              <a:t>Архитектура данных</a:t>
            </a:r>
            <a:endParaRPr lang="ru-RU" sz="2800" b="1" dirty="0"/>
          </a:p>
        </p:txBody>
      </p:sp>
      <p:pic>
        <p:nvPicPr>
          <p:cNvPr id="4" name="Рисунок 3"/>
          <p:cNvPicPr>
            <a:picLocks noChangeAspect="1"/>
          </p:cNvPicPr>
          <p:nvPr/>
        </p:nvPicPr>
        <p:blipFill>
          <a:blip r:embed="rId2"/>
          <a:stretch>
            <a:fillRect/>
          </a:stretch>
        </p:blipFill>
        <p:spPr>
          <a:xfrm>
            <a:off x="794039" y="677863"/>
            <a:ext cx="10559761" cy="5162550"/>
          </a:xfrm>
          <a:prstGeom prst="rect">
            <a:avLst/>
          </a:prstGeom>
        </p:spPr>
      </p:pic>
      <p:sp>
        <p:nvSpPr>
          <p:cNvPr id="6" name="Номер слайда 5"/>
          <p:cNvSpPr>
            <a:spLocks noGrp="1"/>
          </p:cNvSpPr>
          <p:nvPr>
            <p:ph type="sldNum" sz="quarter" idx="12"/>
          </p:nvPr>
        </p:nvSpPr>
        <p:spPr/>
        <p:txBody>
          <a:bodyPr/>
          <a:lstStyle/>
          <a:p>
            <a:fld id="{F9592D3B-F478-4995-BDF0-E2C49AF72E5C}" type="slidenum">
              <a:rPr lang="ru-RU" smtClean="0"/>
              <a:t>19</a:t>
            </a:fld>
            <a:endParaRPr lang="ru-RU"/>
          </a:p>
        </p:txBody>
      </p:sp>
    </p:spTree>
    <p:extLst>
      <p:ext uri="{BB962C8B-B14F-4D97-AF65-F5344CB8AC3E}">
        <p14:creationId xmlns:p14="http://schemas.microsoft.com/office/powerpoint/2010/main" val="217521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7508" y="0"/>
            <a:ext cx="10515600" cy="948267"/>
          </a:xfrm>
        </p:spPr>
        <p:txBody>
          <a:bodyPr>
            <a:normAutofit/>
          </a:bodyPr>
          <a:lstStyle/>
          <a:p>
            <a:pPr algn="ctr"/>
            <a:r>
              <a:rPr lang="ru-RU" sz="3600" b="1" dirty="0" smtClean="0"/>
              <a:t>ВОПРОСЫ</a:t>
            </a:r>
            <a:endParaRPr lang="ru-RU" sz="3600" b="1" dirty="0"/>
          </a:p>
        </p:txBody>
      </p:sp>
      <p:sp>
        <p:nvSpPr>
          <p:cNvPr id="3" name="Объект 2"/>
          <p:cNvSpPr>
            <a:spLocks noGrp="1"/>
          </p:cNvSpPr>
          <p:nvPr>
            <p:ph idx="1"/>
          </p:nvPr>
        </p:nvSpPr>
        <p:spPr>
          <a:xfrm>
            <a:off x="1066800" y="1270000"/>
            <a:ext cx="10316308" cy="5130799"/>
          </a:xfrm>
        </p:spPr>
        <p:txBody>
          <a:bodyPr>
            <a:noAutofit/>
          </a:bodyPr>
          <a:lstStyle/>
          <a:p>
            <a:pPr marL="514350" indent="-514350">
              <a:buFont typeface="+mj-lt"/>
              <a:buAutoNum type="arabicPeriod"/>
            </a:pPr>
            <a:r>
              <a:rPr lang="ru-RU" dirty="0" smtClean="0"/>
              <a:t>Язык </a:t>
            </a:r>
            <a:r>
              <a:rPr lang="en-US" dirty="0" smtClean="0"/>
              <a:t>Archimate. </a:t>
            </a:r>
            <a:r>
              <a:rPr lang="ru-RU" dirty="0" smtClean="0"/>
              <a:t>История появления</a:t>
            </a:r>
          </a:p>
          <a:p>
            <a:pPr marL="514350" indent="-514350">
              <a:buFont typeface="+mj-lt"/>
              <a:buAutoNum type="arabicPeriod"/>
            </a:pPr>
            <a:r>
              <a:rPr lang="ru-RU" dirty="0" smtClean="0"/>
              <a:t>Метамодель языка </a:t>
            </a:r>
            <a:r>
              <a:rPr lang="en-US" dirty="0" smtClean="0"/>
              <a:t>Archimate</a:t>
            </a:r>
          </a:p>
          <a:p>
            <a:pPr marL="514350" indent="-514350">
              <a:buFont typeface="+mj-lt"/>
              <a:buAutoNum type="arabicPeriod"/>
            </a:pPr>
            <a:r>
              <a:rPr lang="ru-RU" dirty="0" smtClean="0"/>
              <a:t>Архитектура бизнеса на языке </a:t>
            </a:r>
            <a:r>
              <a:rPr lang="en-US" dirty="0" smtClean="0"/>
              <a:t>Archimate</a:t>
            </a:r>
          </a:p>
          <a:p>
            <a:pPr marL="514350" indent="-514350">
              <a:buFont typeface="+mj-lt"/>
              <a:buAutoNum type="arabicPeriod"/>
            </a:pPr>
            <a:r>
              <a:rPr lang="ru-RU" dirty="0"/>
              <a:t>Архитектура </a:t>
            </a:r>
            <a:r>
              <a:rPr lang="ru-RU" dirty="0" smtClean="0"/>
              <a:t>стратегий на </a:t>
            </a:r>
            <a:r>
              <a:rPr lang="ru-RU" dirty="0"/>
              <a:t>языке </a:t>
            </a:r>
            <a:r>
              <a:rPr lang="en-US" dirty="0"/>
              <a:t>Archimate</a:t>
            </a:r>
          </a:p>
          <a:p>
            <a:pPr marL="514350" indent="-514350">
              <a:buFont typeface="+mj-lt"/>
              <a:buAutoNum type="arabicPeriod"/>
            </a:pPr>
            <a:r>
              <a:rPr lang="ru-RU" dirty="0" smtClean="0"/>
              <a:t>Архитектура приложений </a:t>
            </a:r>
            <a:r>
              <a:rPr lang="ru-RU" dirty="0"/>
              <a:t>на языке </a:t>
            </a:r>
            <a:r>
              <a:rPr lang="en-US" dirty="0" smtClean="0"/>
              <a:t>Archimate</a:t>
            </a:r>
            <a:endParaRPr lang="ru-RU" dirty="0" smtClean="0"/>
          </a:p>
          <a:p>
            <a:pPr marL="514350" indent="-514350">
              <a:buFont typeface="+mj-lt"/>
              <a:buAutoNum type="arabicPeriod"/>
            </a:pPr>
            <a:r>
              <a:rPr lang="ru-RU" dirty="0"/>
              <a:t>Архитектура </a:t>
            </a:r>
            <a:r>
              <a:rPr lang="ru-RU" dirty="0" smtClean="0"/>
              <a:t>ИТ-инфраструктуры на </a:t>
            </a:r>
            <a:r>
              <a:rPr lang="ru-RU" dirty="0"/>
              <a:t>языке </a:t>
            </a:r>
            <a:r>
              <a:rPr lang="en-US" dirty="0" smtClean="0"/>
              <a:t>Archimate</a:t>
            </a:r>
            <a:endParaRPr lang="ru-RU" dirty="0" smtClean="0"/>
          </a:p>
          <a:p>
            <a:pPr marL="514350" indent="-514350">
              <a:buFont typeface="+mj-lt"/>
              <a:buAutoNum type="arabicPeriod"/>
            </a:pPr>
            <a:r>
              <a:rPr lang="ru-RU" dirty="0" smtClean="0"/>
              <a:t>Инструментальные средства для языка </a:t>
            </a:r>
            <a:r>
              <a:rPr lang="en-US" dirty="0" smtClean="0"/>
              <a:t>Archimate</a:t>
            </a:r>
            <a:endParaRPr lang="ru-RU" dirty="0" smtClean="0"/>
          </a:p>
          <a:p>
            <a:pPr marL="514350" indent="-514350">
              <a:buFont typeface="+mj-lt"/>
              <a:buAutoNum type="arabicPeriod"/>
            </a:pPr>
            <a:r>
              <a:rPr lang="ru-RU" dirty="0" smtClean="0"/>
              <a:t>Проблемы и перспективы развития языка </a:t>
            </a:r>
            <a:r>
              <a:rPr lang="en-US" dirty="0" smtClean="0"/>
              <a:t>Archimate</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ru-RU" dirty="0" smtClean="0"/>
          </a:p>
        </p:txBody>
      </p:sp>
      <p:sp>
        <p:nvSpPr>
          <p:cNvPr id="4" name="Номер слайда 3"/>
          <p:cNvSpPr>
            <a:spLocks noGrp="1"/>
          </p:cNvSpPr>
          <p:nvPr>
            <p:ph type="sldNum" sz="quarter" idx="12"/>
          </p:nvPr>
        </p:nvSpPr>
        <p:spPr/>
        <p:txBody>
          <a:bodyPr/>
          <a:lstStyle/>
          <a:p>
            <a:fld id="{F9592D3B-F478-4995-BDF0-E2C49AF72E5C}" type="slidenum">
              <a:rPr lang="ru-RU" smtClean="0"/>
              <a:t>2</a:t>
            </a:fld>
            <a:endParaRPr lang="ru-RU"/>
          </a:p>
        </p:txBody>
      </p:sp>
    </p:spTree>
    <p:extLst>
      <p:ext uri="{BB962C8B-B14F-4D97-AF65-F5344CB8AC3E}">
        <p14:creationId xmlns:p14="http://schemas.microsoft.com/office/powerpoint/2010/main" val="1308313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09831" y="0"/>
            <a:ext cx="9591675" cy="6791325"/>
          </a:xfrm>
          <a:prstGeom prst="rect">
            <a:avLst/>
          </a:prstGeom>
        </p:spPr>
      </p:pic>
      <p:sp>
        <p:nvSpPr>
          <p:cNvPr id="3" name="TextBox 2"/>
          <p:cNvSpPr txBox="1"/>
          <p:nvPr/>
        </p:nvSpPr>
        <p:spPr>
          <a:xfrm>
            <a:off x="8010098" y="64265"/>
            <a:ext cx="3944204" cy="954107"/>
          </a:xfrm>
          <a:prstGeom prst="rect">
            <a:avLst/>
          </a:prstGeom>
          <a:noFill/>
        </p:spPr>
        <p:txBody>
          <a:bodyPr wrap="square" rtlCol="0">
            <a:spAutoFit/>
          </a:bodyPr>
          <a:lstStyle/>
          <a:p>
            <a:r>
              <a:rPr lang="ru-RU" sz="2800" dirty="0" smtClean="0"/>
              <a:t>Архитектура ИТ-инфраструктуры</a:t>
            </a:r>
            <a:endParaRPr lang="ru-RU" sz="2800" dirty="0"/>
          </a:p>
        </p:txBody>
      </p:sp>
      <p:sp>
        <p:nvSpPr>
          <p:cNvPr id="5" name="Номер слайда 4"/>
          <p:cNvSpPr>
            <a:spLocks noGrp="1"/>
          </p:cNvSpPr>
          <p:nvPr>
            <p:ph type="sldNum" sz="quarter" idx="12"/>
          </p:nvPr>
        </p:nvSpPr>
        <p:spPr/>
        <p:txBody>
          <a:bodyPr/>
          <a:lstStyle/>
          <a:p>
            <a:fld id="{B1F59DA1-0C1B-4993-9AC8-6294791E17D5}" type="slidenum">
              <a:rPr lang="ru-RU" smtClean="0"/>
              <a:t>20</a:t>
            </a:fld>
            <a:endParaRPr lang="ru-RU"/>
          </a:p>
        </p:txBody>
      </p:sp>
    </p:spTree>
    <p:extLst>
      <p:ext uri="{BB962C8B-B14F-4D97-AF65-F5344CB8AC3E}">
        <p14:creationId xmlns:p14="http://schemas.microsoft.com/office/powerpoint/2010/main" val="321770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21</a:t>
            </a:fld>
            <a:endParaRPr lang="ru-RU"/>
          </a:p>
        </p:txBody>
      </p:sp>
      <p:pic>
        <p:nvPicPr>
          <p:cNvPr id="3" name="Рисунок 2"/>
          <p:cNvPicPr>
            <a:picLocks noChangeAspect="1"/>
          </p:cNvPicPr>
          <p:nvPr/>
        </p:nvPicPr>
        <p:blipFill>
          <a:blip r:embed="rId2">
            <a:lum bright="-20000" contrast="40000"/>
          </a:blip>
          <a:stretch>
            <a:fillRect/>
          </a:stretch>
        </p:blipFill>
        <p:spPr>
          <a:xfrm>
            <a:off x="285249" y="150749"/>
            <a:ext cx="8891949" cy="6707251"/>
          </a:xfrm>
          <a:prstGeom prst="rect">
            <a:avLst/>
          </a:prstGeom>
        </p:spPr>
      </p:pic>
      <p:sp>
        <p:nvSpPr>
          <p:cNvPr id="4" name="TextBox 3"/>
          <p:cNvSpPr txBox="1"/>
          <p:nvPr/>
        </p:nvSpPr>
        <p:spPr>
          <a:xfrm>
            <a:off x="8010098" y="1317332"/>
            <a:ext cx="3944204" cy="954107"/>
          </a:xfrm>
          <a:prstGeom prst="rect">
            <a:avLst/>
          </a:prstGeom>
          <a:noFill/>
        </p:spPr>
        <p:txBody>
          <a:bodyPr wrap="square" rtlCol="0">
            <a:spAutoFit/>
          </a:bodyPr>
          <a:lstStyle/>
          <a:p>
            <a:r>
              <a:rPr lang="ru-RU" sz="2800" b="1" dirty="0" smtClean="0"/>
              <a:t>Архитектура ИТ-инфраструктуры</a:t>
            </a:r>
            <a:endParaRPr lang="ru-RU" sz="2800" b="1" dirty="0"/>
          </a:p>
        </p:txBody>
      </p:sp>
    </p:spTree>
    <p:extLst>
      <p:ext uri="{BB962C8B-B14F-4D97-AF65-F5344CB8AC3E}">
        <p14:creationId xmlns:p14="http://schemas.microsoft.com/office/powerpoint/2010/main" val="1631749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2396" y="245022"/>
            <a:ext cx="11499604" cy="523220"/>
          </a:xfrm>
          <a:prstGeom prst="rect">
            <a:avLst/>
          </a:prstGeom>
          <a:noFill/>
        </p:spPr>
        <p:txBody>
          <a:bodyPr wrap="square" rtlCol="0">
            <a:spAutoFit/>
          </a:bodyPr>
          <a:lstStyle/>
          <a:p>
            <a:pPr algn="ctr"/>
            <a:r>
              <a:rPr lang="ru-RU" sz="2800" b="1" dirty="0" smtClean="0"/>
              <a:t>Местоположение (локация) узлов сети</a:t>
            </a:r>
            <a:endParaRPr lang="ru-RU" sz="2800" b="1" dirty="0"/>
          </a:p>
        </p:txBody>
      </p:sp>
      <p:pic>
        <p:nvPicPr>
          <p:cNvPr id="4" name="Рисунок 3"/>
          <p:cNvPicPr>
            <a:picLocks noChangeAspect="1"/>
          </p:cNvPicPr>
          <p:nvPr/>
        </p:nvPicPr>
        <p:blipFill rotWithShape="1">
          <a:blip r:embed="rId2"/>
          <a:srcRect t="4631"/>
          <a:stretch/>
        </p:blipFill>
        <p:spPr>
          <a:xfrm>
            <a:off x="1081852" y="1072830"/>
            <a:ext cx="10147728" cy="5785170"/>
          </a:xfrm>
          <a:prstGeom prst="rect">
            <a:avLst/>
          </a:prstGeom>
        </p:spPr>
      </p:pic>
      <p:sp>
        <p:nvSpPr>
          <p:cNvPr id="5" name="Номер слайда 4"/>
          <p:cNvSpPr>
            <a:spLocks noGrp="1"/>
          </p:cNvSpPr>
          <p:nvPr>
            <p:ph type="sldNum" sz="quarter" idx="12"/>
          </p:nvPr>
        </p:nvSpPr>
        <p:spPr/>
        <p:txBody>
          <a:bodyPr/>
          <a:lstStyle/>
          <a:p>
            <a:fld id="{B1F59DA1-0C1B-4993-9AC8-6294791E17D5}" type="slidenum">
              <a:rPr lang="ru-RU" smtClean="0"/>
              <a:t>22</a:t>
            </a:fld>
            <a:endParaRPr lang="ru-RU"/>
          </a:p>
        </p:txBody>
      </p:sp>
    </p:spTree>
    <p:extLst>
      <p:ext uri="{BB962C8B-B14F-4D97-AF65-F5344CB8AC3E}">
        <p14:creationId xmlns:p14="http://schemas.microsoft.com/office/powerpoint/2010/main" val="217164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1F59DA1-0C1B-4993-9AC8-6294791E17D5}" type="slidenum">
              <a:rPr lang="ru-RU" smtClean="0"/>
              <a:t>23</a:t>
            </a:fld>
            <a:endParaRPr lang="ru-RU"/>
          </a:p>
        </p:txBody>
      </p:sp>
      <p:pic>
        <p:nvPicPr>
          <p:cNvPr id="3" name="Рисунок 2"/>
          <p:cNvPicPr>
            <a:picLocks noChangeAspect="1"/>
          </p:cNvPicPr>
          <p:nvPr/>
        </p:nvPicPr>
        <p:blipFill>
          <a:blip r:embed="rId2"/>
          <a:stretch>
            <a:fillRect/>
          </a:stretch>
        </p:blipFill>
        <p:spPr>
          <a:xfrm>
            <a:off x="1056706" y="518615"/>
            <a:ext cx="10297094" cy="4892757"/>
          </a:xfrm>
          <a:prstGeom prst="rect">
            <a:avLst/>
          </a:prstGeom>
        </p:spPr>
      </p:pic>
      <p:sp>
        <p:nvSpPr>
          <p:cNvPr id="4" name="TextBox 3"/>
          <p:cNvSpPr txBox="1"/>
          <p:nvPr/>
        </p:nvSpPr>
        <p:spPr>
          <a:xfrm>
            <a:off x="1056706" y="5653028"/>
            <a:ext cx="11499604" cy="461665"/>
          </a:xfrm>
          <a:prstGeom prst="rect">
            <a:avLst/>
          </a:prstGeom>
          <a:noFill/>
        </p:spPr>
        <p:txBody>
          <a:bodyPr wrap="square" rtlCol="0">
            <a:spAutoFit/>
          </a:bodyPr>
          <a:lstStyle/>
          <a:p>
            <a:pPr algn="ctr"/>
            <a:r>
              <a:rPr lang="ru-RU" sz="2400" b="1" dirty="0" smtClean="0"/>
              <a:t>Внутрисистемные связи ИТ-инфраструктуры</a:t>
            </a:r>
            <a:endParaRPr lang="ru-RU" sz="2400" b="1" dirty="0"/>
          </a:p>
        </p:txBody>
      </p:sp>
    </p:spTree>
    <p:extLst>
      <p:ext uri="{BB962C8B-B14F-4D97-AF65-F5344CB8AC3E}">
        <p14:creationId xmlns:p14="http://schemas.microsoft.com/office/powerpoint/2010/main" val="3219876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553" y="257999"/>
            <a:ext cx="12022666" cy="523220"/>
          </a:xfrm>
          <a:prstGeom prst="rect">
            <a:avLst/>
          </a:prstGeom>
          <a:noFill/>
        </p:spPr>
        <p:txBody>
          <a:bodyPr wrap="square" rtlCol="0">
            <a:spAutoFit/>
          </a:bodyPr>
          <a:lstStyle/>
          <a:p>
            <a:r>
              <a:rPr lang="ru-RU" sz="2800" b="1" dirty="0" smtClean="0"/>
              <a:t>Процесс трансформации/миграции архитектуры </a:t>
            </a:r>
            <a:r>
              <a:rPr lang="en-US" sz="2800" b="1" dirty="0" smtClean="0"/>
              <a:t>As Is</a:t>
            </a:r>
            <a:r>
              <a:rPr lang="ru-RU" sz="2800" b="1" dirty="0" smtClean="0"/>
              <a:t> - </a:t>
            </a:r>
            <a:r>
              <a:rPr lang="en-US" sz="2800" b="1" dirty="0" smtClean="0"/>
              <a:t>To Be </a:t>
            </a:r>
            <a:r>
              <a:rPr lang="ru-RU" sz="2800" b="1" dirty="0" smtClean="0"/>
              <a:t>(плато)</a:t>
            </a:r>
            <a:endParaRPr lang="ru-RU" sz="2800" b="1" dirty="0"/>
          </a:p>
        </p:txBody>
      </p:sp>
      <p:pic>
        <p:nvPicPr>
          <p:cNvPr id="2" name="Рисунок 1"/>
          <p:cNvPicPr>
            <a:picLocks noChangeAspect="1"/>
          </p:cNvPicPr>
          <p:nvPr/>
        </p:nvPicPr>
        <p:blipFill>
          <a:blip r:embed="rId2"/>
          <a:stretch>
            <a:fillRect/>
          </a:stretch>
        </p:blipFill>
        <p:spPr>
          <a:xfrm>
            <a:off x="690283" y="1827422"/>
            <a:ext cx="10975205" cy="3482724"/>
          </a:xfrm>
          <a:prstGeom prst="rect">
            <a:avLst/>
          </a:prstGeom>
        </p:spPr>
      </p:pic>
      <p:sp>
        <p:nvSpPr>
          <p:cNvPr id="5" name="Номер слайда 4"/>
          <p:cNvSpPr>
            <a:spLocks noGrp="1"/>
          </p:cNvSpPr>
          <p:nvPr>
            <p:ph type="sldNum" sz="quarter" idx="12"/>
          </p:nvPr>
        </p:nvSpPr>
        <p:spPr/>
        <p:txBody>
          <a:bodyPr/>
          <a:lstStyle/>
          <a:p>
            <a:fld id="{B1F59DA1-0C1B-4993-9AC8-6294791E17D5}" type="slidenum">
              <a:rPr lang="ru-RU" smtClean="0"/>
              <a:t>24</a:t>
            </a:fld>
            <a:endParaRPr lang="ru-RU"/>
          </a:p>
        </p:txBody>
      </p:sp>
    </p:spTree>
    <p:extLst>
      <p:ext uri="{BB962C8B-B14F-4D97-AF65-F5344CB8AC3E}">
        <p14:creationId xmlns:p14="http://schemas.microsoft.com/office/powerpoint/2010/main" val="235631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1200" y="2861733"/>
            <a:ext cx="6265333" cy="646331"/>
          </a:xfrm>
          <a:prstGeom prst="rect">
            <a:avLst/>
          </a:prstGeom>
          <a:noFill/>
        </p:spPr>
        <p:txBody>
          <a:bodyPr wrap="square" rtlCol="0">
            <a:spAutoFit/>
          </a:bodyPr>
          <a:lstStyle/>
          <a:p>
            <a:r>
              <a:rPr lang="ru-RU" sz="3600" dirty="0" smtClean="0"/>
              <a:t>СПАСИБО ЗА ВНИМАНИЕ!</a:t>
            </a:r>
            <a:endParaRPr lang="ru-RU" sz="3600" dirty="0"/>
          </a:p>
        </p:txBody>
      </p:sp>
      <p:sp>
        <p:nvSpPr>
          <p:cNvPr id="3" name="Номер слайда 2"/>
          <p:cNvSpPr>
            <a:spLocks noGrp="1"/>
          </p:cNvSpPr>
          <p:nvPr>
            <p:ph type="sldNum" sz="quarter" idx="12"/>
          </p:nvPr>
        </p:nvSpPr>
        <p:spPr/>
        <p:txBody>
          <a:bodyPr/>
          <a:lstStyle/>
          <a:p>
            <a:fld id="{F9592D3B-F478-4995-BDF0-E2C49AF72E5C}" type="slidenum">
              <a:rPr lang="ru-RU" smtClean="0"/>
              <a:t>25</a:t>
            </a:fld>
            <a:endParaRPr lang="ru-RU"/>
          </a:p>
        </p:txBody>
      </p:sp>
    </p:spTree>
    <p:extLst>
      <p:ext uri="{BB962C8B-B14F-4D97-AF65-F5344CB8AC3E}">
        <p14:creationId xmlns:p14="http://schemas.microsoft.com/office/powerpoint/2010/main" val="105436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37198"/>
          </a:xfrm>
        </p:spPr>
        <p:txBody>
          <a:bodyPr>
            <a:normAutofit fontScale="90000"/>
          </a:bodyPr>
          <a:lstStyle/>
          <a:p>
            <a:pPr algn="ctr"/>
            <a:r>
              <a:rPr lang="ru-RU" b="1" dirty="0" smtClean="0"/>
              <a:t>Языки архитектурного описания</a:t>
            </a:r>
            <a:endParaRPr lang="ru-RU" b="1" dirty="0"/>
          </a:p>
        </p:txBody>
      </p:sp>
      <p:sp>
        <p:nvSpPr>
          <p:cNvPr id="3" name="Объект 2"/>
          <p:cNvSpPr>
            <a:spLocks noGrp="1"/>
          </p:cNvSpPr>
          <p:nvPr>
            <p:ph idx="1"/>
          </p:nvPr>
        </p:nvSpPr>
        <p:spPr>
          <a:xfrm>
            <a:off x="681037" y="2188186"/>
            <a:ext cx="10515600" cy="1571544"/>
          </a:xfrm>
        </p:spPr>
        <p:txBody>
          <a:bodyPr>
            <a:noAutofit/>
          </a:bodyPr>
          <a:lstStyle/>
          <a:p>
            <a:r>
              <a:rPr lang="ru-RU" sz="2400" dirty="0"/>
              <a:t>Язык моделирования АП </a:t>
            </a:r>
            <a:r>
              <a:rPr lang="ru-RU" sz="2400" dirty="0" err="1"/>
              <a:t>ArchiMate</a:t>
            </a:r>
            <a:r>
              <a:rPr lang="ru-RU" sz="2400" dirty="0"/>
              <a:t> был разработан в Нидерландах. Проект возглавляла организация </a:t>
            </a:r>
            <a:r>
              <a:rPr lang="ru-RU" sz="2400" i="1" dirty="0"/>
              <a:t>«</a:t>
            </a:r>
            <a:r>
              <a:rPr lang="ru-RU" sz="2400" i="1" dirty="0" err="1"/>
              <a:t>Telematica</a:t>
            </a:r>
            <a:r>
              <a:rPr lang="ru-RU" sz="2400" i="1" dirty="0"/>
              <a:t> </a:t>
            </a:r>
            <a:r>
              <a:rPr lang="ru-RU" sz="2400" i="1" dirty="0" err="1"/>
              <a:t>Instituut</a:t>
            </a:r>
            <a:r>
              <a:rPr lang="ru-RU" sz="2400" i="1" dirty="0"/>
              <a:t>».</a:t>
            </a:r>
            <a:r>
              <a:rPr lang="ru-RU" sz="2400" dirty="0"/>
              <a:t> </a:t>
            </a:r>
            <a:r>
              <a:rPr lang="ru-RU" sz="2400" dirty="0" smtClean="0"/>
              <a:t>Период разработки – 2002-04 </a:t>
            </a:r>
            <a:r>
              <a:rPr lang="ru-RU" sz="2400" dirty="0" err="1" smtClean="0"/>
              <a:t>г.г</a:t>
            </a:r>
            <a:r>
              <a:rPr lang="ru-RU" sz="2400" dirty="0" smtClean="0"/>
              <a:t>., в </a:t>
            </a:r>
            <a:r>
              <a:rPr lang="ru-RU" sz="2400" dirty="0"/>
              <a:t>2008 г. </a:t>
            </a:r>
            <a:r>
              <a:rPr lang="ru-RU" sz="2400" dirty="0" smtClean="0"/>
              <a:t>язык взят на сопровождение </a:t>
            </a:r>
            <a:r>
              <a:rPr lang="ru-RU" sz="2400" i="1" dirty="0" err="1" smtClean="0"/>
              <a:t>The</a:t>
            </a:r>
            <a:r>
              <a:rPr lang="ru-RU" sz="2400" i="1" dirty="0" smtClean="0"/>
              <a:t> </a:t>
            </a:r>
            <a:r>
              <a:rPr lang="ru-RU" sz="2400" i="1" dirty="0" err="1"/>
              <a:t>Open</a:t>
            </a:r>
            <a:r>
              <a:rPr lang="ru-RU" sz="2400" i="1" dirty="0"/>
              <a:t> </a:t>
            </a:r>
            <a:r>
              <a:rPr lang="ru-RU" sz="2400" i="1" dirty="0" err="1" smtClean="0"/>
              <a:t>Group</a:t>
            </a:r>
            <a:r>
              <a:rPr lang="ru-RU" sz="2400" i="1" dirty="0" smtClean="0"/>
              <a:t>, </a:t>
            </a:r>
            <a:r>
              <a:rPr lang="ru-RU" sz="2400" dirty="0" smtClean="0"/>
              <a:t>которому</a:t>
            </a:r>
            <a:r>
              <a:rPr lang="ru-RU" sz="2400" i="1" dirty="0" smtClean="0"/>
              <a:t> </a:t>
            </a:r>
            <a:r>
              <a:rPr lang="ru-RU" sz="2400" dirty="0" smtClean="0"/>
              <a:t>даны</a:t>
            </a:r>
            <a:r>
              <a:rPr lang="ru-RU" sz="2400" i="1" dirty="0" smtClean="0"/>
              <a:t> </a:t>
            </a:r>
            <a:r>
              <a:rPr lang="ru-RU" sz="2400" dirty="0" smtClean="0"/>
              <a:t>права </a:t>
            </a:r>
            <a:r>
              <a:rPr lang="ru-RU" sz="2400" dirty="0"/>
              <a:t>на дальнейшее развитие </a:t>
            </a:r>
            <a:r>
              <a:rPr lang="ru-RU" sz="2400" dirty="0" err="1"/>
              <a:t>ArchiMate</a:t>
            </a:r>
            <a:r>
              <a:rPr lang="ru-RU" sz="2400" dirty="0"/>
              <a:t>. </a:t>
            </a:r>
            <a:r>
              <a:rPr lang="ru-RU" sz="2400" dirty="0" smtClean="0"/>
              <a:t>Июнь </a:t>
            </a:r>
            <a:r>
              <a:rPr lang="ru-RU" sz="2400" dirty="0"/>
              <a:t>2016 </a:t>
            </a:r>
            <a:r>
              <a:rPr lang="ru-RU" sz="2400" dirty="0" smtClean="0"/>
              <a:t>г. - </a:t>
            </a:r>
            <a:r>
              <a:rPr lang="ru-RU" sz="2400" dirty="0" err="1" smtClean="0"/>
              <a:t>ArchiMate</a:t>
            </a:r>
            <a:r>
              <a:rPr lang="ru-RU" sz="2400" dirty="0" smtClean="0"/>
              <a:t> </a:t>
            </a:r>
            <a:r>
              <a:rPr lang="ru-RU" sz="2400" dirty="0"/>
              <a:t>3.0</a:t>
            </a:r>
            <a:r>
              <a:rPr lang="ru-RU" sz="2400" dirty="0" smtClean="0"/>
              <a:t>.</a:t>
            </a:r>
          </a:p>
          <a:p>
            <a:pPr marL="0" indent="0" algn="ctr">
              <a:buNone/>
            </a:pPr>
            <a:endParaRPr lang="ru-RU" sz="2400" b="1" dirty="0" smtClean="0">
              <a:hlinkClick r:id="rId2"/>
            </a:endParaRPr>
          </a:p>
          <a:p>
            <a:pPr marL="0" indent="0" algn="ctr">
              <a:buNone/>
            </a:pPr>
            <a:r>
              <a:rPr lang="en-US" sz="2400" b="1" dirty="0" smtClean="0">
                <a:hlinkClick r:id="rId2"/>
              </a:rPr>
              <a:t>http</a:t>
            </a:r>
            <a:r>
              <a:rPr lang="en-US" sz="2400" b="1" dirty="0">
                <a:hlinkClick r:id="rId2"/>
              </a:rPr>
              <a:t>://</a:t>
            </a:r>
            <a:r>
              <a:rPr lang="en-US" sz="2400" b="1" dirty="0" smtClean="0">
                <a:hlinkClick r:id="rId2"/>
              </a:rPr>
              <a:t>pubs.opengroup.org/architecture/archimate3-doc/toc.html</a:t>
            </a:r>
            <a:endParaRPr lang="ru-RU" sz="2400" b="1" dirty="0" smtClean="0"/>
          </a:p>
          <a:p>
            <a:pPr marL="0" indent="0" algn="ctr">
              <a:buNone/>
            </a:pPr>
            <a:endParaRPr lang="ru-RU" sz="2400" b="1" dirty="0" smtClean="0"/>
          </a:p>
          <a:p>
            <a:pPr marL="0" indent="0" algn="ctr">
              <a:buNone/>
            </a:pPr>
            <a:endParaRPr lang="ru-RU" sz="2400" b="1" dirty="0"/>
          </a:p>
          <a:p>
            <a:pPr marL="0" indent="0" algn="ctr">
              <a:buNone/>
            </a:pPr>
            <a:endParaRPr lang="ru-RU" sz="2400" b="1" dirty="0" smtClean="0"/>
          </a:p>
          <a:p>
            <a:pPr marL="0" indent="0">
              <a:buNone/>
            </a:pPr>
            <a:endParaRPr lang="ru-RU" sz="2400" b="1" dirty="0" smtClean="0"/>
          </a:p>
          <a:p>
            <a:endParaRPr lang="ru-RU" sz="2400" dirty="0" smtClean="0"/>
          </a:p>
          <a:p>
            <a:pPr marL="0" indent="0">
              <a:buNone/>
            </a:pPr>
            <a:endParaRPr lang="ru-RU" sz="2400" dirty="0"/>
          </a:p>
          <a:p>
            <a:pPr marL="0" indent="0" algn="just">
              <a:buNone/>
            </a:pPr>
            <a:endParaRPr lang="ru-RU" sz="2400" dirty="0" smtClean="0"/>
          </a:p>
        </p:txBody>
      </p:sp>
      <p:sp>
        <p:nvSpPr>
          <p:cNvPr id="4" name="Номер слайда 3"/>
          <p:cNvSpPr>
            <a:spLocks noGrp="1"/>
          </p:cNvSpPr>
          <p:nvPr>
            <p:ph type="sldNum" sz="quarter" idx="12"/>
          </p:nvPr>
        </p:nvSpPr>
        <p:spPr/>
        <p:txBody>
          <a:bodyPr/>
          <a:lstStyle/>
          <a:p>
            <a:fld id="{F9592D3B-F478-4995-BDF0-E2C49AF72E5C}" type="slidenum">
              <a:rPr lang="ru-RU" smtClean="0"/>
              <a:t>3</a:t>
            </a:fld>
            <a:endParaRPr lang="ru-RU"/>
          </a:p>
        </p:txBody>
      </p:sp>
    </p:spTree>
    <p:extLst>
      <p:ext uri="{BB962C8B-B14F-4D97-AF65-F5344CB8AC3E}">
        <p14:creationId xmlns:p14="http://schemas.microsoft.com/office/powerpoint/2010/main" val="219211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chimate_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267" y="957193"/>
            <a:ext cx="8192818" cy="61216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84076" y="179049"/>
            <a:ext cx="7315200" cy="523220"/>
          </a:xfrm>
          <a:prstGeom prst="rect">
            <a:avLst/>
          </a:prstGeom>
          <a:noFill/>
        </p:spPr>
        <p:txBody>
          <a:bodyPr wrap="square" rtlCol="0">
            <a:spAutoFit/>
          </a:bodyPr>
          <a:lstStyle/>
          <a:p>
            <a:pPr algn="ctr"/>
            <a:r>
              <a:rPr lang="ru-RU" sz="2800" b="1" dirty="0" smtClean="0"/>
              <a:t>Концепция </a:t>
            </a:r>
            <a:r>
              <a:rPr lang="en-US" sz="2800" b="1" dirty="0" smtClean="0"/>
              <a:t>Archimate 3.0</a:t>
            </a:r>
            <a:endParaRPr lang="ru-RU" sz="2800" b="1" dirty="0"/>
          </a:p>
        </p:txBody>
      </p:sp>
      <p:sp>
        <p:nvSpPr>
          <p:cNvPr id="6" name="Номер слайда 5"/>
          <p:cNvSpPr>
            <a:spLocks noGrp="1"/>
          </p:cNvSpPr>
          <p:nvPr>
            <p:ph type="sldNum" sz="quarter" idx="12"/>
          </p:nvPr>
        </p:nvSpPr>
        <p:spPr/>
        <p:txBody>
          <a:bodyPr/>
          <a:lstStyle/>
          <a:p>
            <a:fld id="{F9592D3B-F478-4995-BDF0-E2C49AF72E5C}" type="slidenum">
              <a:rPr lang="ru-RU" smtClean="0"/>
              <a:t>4</a:t>
            </a:fld>
            <a:endParaRPr lang="ru-RU"/>
          </a:p>
        </p:txBody>
      </p:sp>
    </p:spTree>
    <p:extLst>
      <p:ext uri="{BB962C8B-B14F-4D97-AF65-F5344CB8AC3E}">
        <p14:creationId xmlns:p14="http://schemas.microsoft.com/office/powerpoint/2010/main" val="19012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467" y="251131"/>
            <a:ext cx="10871200" cy="866051"/>
          </a:xfrm>
        </p:spPr>
        <p:txBody>
          <a:bodyPr>
            <a:normAutofit/>
          </a:bodyPr>
          <a:lstStyle/>
          <a:p>
            <a:r>
              <a:rPr lang="ru-RU" sz="3600" b="1" dirty="0" smtClean="0"/>
              <a:t>Метамодель </a:t>
            </a:r>
            <a:r>
              <a:rPr lang="en-US" sz="3600" b="1" dirty="0" smtClean="0"/>
              <a:t>ARCHIMATE</a:t>
            </a:r>
            <a:r>
              <a:rPr lang="ru-RU" sz="3600" b="1" dirty="0" smtClean="0"/>
              <a:t>: элементы и отношения</a:t>
            </a:r>
            <a:endParaRPr lang="ru-RU" sz="3600" dirty="0"/>
          </a:p>
        </p:txBody>
      </p:sp>
      <p:sp>
        <p:nvSpPr>
          <p:cNvPr id="3" name="Номер слайда 2"/>
          <p:cNvSpPr>
            <a:spLocks noGrp="1"/>
          </p:cNvSpPr>
          <p:nvPr>
            <p:ph type="sldNum" sz="quarter" idx="12"/>
          </p:nvPr>
        </p:nvSpPr>
        <p:spPr/>
        <p:txBody>
          <a:bodyPr/>
          <a:lstStyle/>
          <a:p>
            <a:fld id="{B1F59DA1-0C1B-4993-9AC8-6294791E17D5}" type="slidenum">
              <a:rPr lang="ru-RU" smtClean="0"/>
              <a:t>5</a:t>
            </a:fld>
            <a:endParaRPr lang="ru-RU"/>
          </a:p>
        </p:txBody>
      </p:sp>
      <p:pic>
        <p:nvPicPr>
          <p:cNvPr id="4" name="Рисунок 3" descr="http://www.cfin.ru/itm/standards/ArchiMate-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363" y="1490161"/>
            <a:ext cx="9765132" cy="5367839"/>
          </a:xfrm>
          <a:prstGeom prst="rect">
            <a:avLst/>
          </a:prstGeom>
          <a:noFill/>
          <a:ln>
            <a:noFill/>
          </a:ln>
        </p:spPr>
      </p:pic>
    </p:spTree>
    <p:extLst>
      <p:ext uri="{BB962C8B-B14F-4D97-AF65-F5344CB8AC3E}">
        <p14:creationId xmlns:p14="http://schemas.microsoft.com/office/powerpoint/2010/main" val="311344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6533" y="169332"/>
            <a:ext cx="11446933" cy="6841067"/>
          </a:xfrm>
        </p:spPr>
        <p:txBody>
          <a:bodyPr>
            <a:noAutofit/>
          </a:bodyPr>
          <a:lstStyle/>
          <a:p>
            <a:pPr lvl="0"/>
            <a:r>
              <a:rPr lang="ru-RU" sz="2400" dirty="0">
                <a:latin typeface="Times New Roman" panose="02020603050405020304" pitchFamily="18" charset="0"/>
                <a:cs typeface="Times New Roman" panose="02020603050405020304" pitchFamily="18" charset="0"/>
              </a:rPr>
              <a:t>Активный структурный элемент (</a:t>
            </a:r>
            <a:r>
              <a:rPr lang="ru-RU" sz="2400" dirty="0" err="1">
                <a:latin typeface="Times New Roman" panose="02020603050405020304" pitchFamily="18" charset="0"/>
                <a:cs typeface="Times New Roman" panose="02020603050405020304" pitchFamily="18" charset="0"/>
              </a:rPr>
              <a:t>active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structure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element</a:t>
            </a:r>
            <a:r>
              <a:rPr lang="ru-RU" sz="2400" dirty="0">
                <a:latin typeface="Times New Roman" panose="02020603050405020304" pitchFamily="18" charset="0"/>
                <a:cs typeface="Times New Roman" panose="02020603050405020304" pitchFamily="18" charset="0"/>
              </a:rPr>
              <a:t>) определяется как некая сущность, которая способна выполнять определенные действия. Это могут быть бизнес-исполнители, компоненты приложений или устройства, которые реально исполняют те или иные действия.</a:t>
            </a:r>
          </a:p>
          <a:p>
            <a:pPr lvl="0"/>
            <a:r>
              <a:rPr lang="ru-RU" sz="2400" dirty="0">
                <a:latin typeface="Times New Roman" panose="02020603050405020304" pitchFamily="18" charset="0"/>
                <a:cs typeface="Times New Roman" panose="02020603050405020304" pitchFamily="18" charset="0"/>
              </a:rPr>
              <a:t>Пассивный структурный элемент (</a:t>
            </a:r>
            <a:r>
              <a:rPr lang="ru-RU" sz="2400" dirty="0" err="1">
                <a:latin typeface="Times New Roman" panose="02020603050405020304" pitchFamily="18" charset="0"/>
                <a:cs typeface="Times New Roman" panose="02020603050405020304" pitchFamily="18" charset="0"/>
              </a:rPr>
              <a:t>passive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structure</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element</a:t>
            </a:r>
            <a:r>
              <a:rPr lang="ru-RU" sz="2400" dirty="0">
                <a:latin typeface="Times New Roman" panose="02020603050405020304" pitchFamily="18" charset="0"/>
                <a:cs typeface="Times New Roman" panose="02020603050405020304" pitchFamily="18" charset="0"/>
              </a:rPr>
              <a:t>) определяется как некоторый объект, на котором выполняются действия. Обычно это информационные объекты или объекты данных, также они могут быть использованы для представления физических объектов, над которыми выполняются те или иные действия.</a:t>
            </a:r>
          </a:p>
          <a:p>
            <a:pPr lvl="0"/>
            <a:r>
              <a:rPr lang="ru-RU" sz="2400" dirty="0">
                <a:latin typeface="Times New Roman" panose="02020603050405020304" pitchFamily="18" charset="0"/>
                <a:cs typeface="Times New Roman" panose="02020603050405020304" pitchFamily="18" charset="0"/>
              </a:rPr>
              <a:t>Элемент поведения (</a:t>
            </a:r>
            <a:r>
              <a:rPr lang="ru-RU" sz="2400" dirty="0" err="1">
                <a:latin typeface="Times New Roman" panose="02020603050405020304" pitchFamily="18" charset="0"/>
                <a:cs typeface="Times New Roman" panose="02020603050405020304" pitchFamily="18" charset="0"/>
              </a:rPr>
              <a:t>behavior</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element</a:t>
            </a:r>
            <a:r>
              <a:rPr lang="ru-RU" sz="2400" dirty="0">
                <a:latin typeface="Times New Roman" panose="02020603050405020304" pitchFamily="18" charset="0"/>
                <a:cs typeface="Times New Roman" panose="02020603050405020304" pitchFamily="18" charset="0"/>
              </a:rPr>
              <a:t>) определяется как некоторая единица действия, выполняемая одним или несколькими активными структурными элементами</a:t>
            </a:r>
            <a:r>
              <a:rPr lang="ru-RU" sz="2400" dirty="0" smtClean="0">
                <a:latin typeface="Times New Roman" panose="02020603050405020304" pitchFamily="18" charset="0"/>
                <a:cs typeface="Times New Roman" panose="02020603050405020304" pitchFamily="18" charset="0"/>
              </a:rPr>
              <a:t>. Элементами </a:t>
            </a:r>
            <a:r>
              <a:rPr lang="ru-RU" sz="2400" dirty="0">
                <a:latin typeface="Times New Roman" panose="02020603050405020304" pitchFamily="18" charset="0"/>
                <a:cs typeface="Times New Roman" panose="02020603050405020304" pitchFamily="18" charset="0"/>
              </a:rPr>
              <a:t>поведения являются </a:t>
            </a:r>
            <a:r>
              <a:rPr lang="ru-RU" sz="2400" i="1" dirty="0">
                <a:latin typeface="Times New Roman" panose="02020603050405020304" pitchFamily="18" charset="0"/>
                <a:cs typeface="Times New Roman" panose="02020603050405020304" pitchFamily="18" charset="0"/>
              </a:rPr>
              <a:t>процессы, функционалы (функции), сервисы и </a:t>
            </a:r>
            <a:r>
              <a:rPr lang="ru-RU" sz="2400" i="1" dirty="0" smtClean="0">
                <a:latin typeface="Times New Roman" panose="02020603050405020304" pitchFamily="18" charset="0"/>
                <a:cs typeface="Times New Roman" panose="02020603050405020304" pitchFamily="18" charset="0"/>
              </a:rPr>
              <a:t>события</a:t>
            </a:r>
            <a:r>
              <a:rPr lang="en-US" sz="2400" i="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они </a:t>
            </a:r>
            <a:r>
              <a:rPr lang="ru-RU" sz="2400" dirty="0">
                <a:latin typeface="Times New Roman" panose="02020603050405020304" pitchFamily="18" charset="0"/>
                <a:cs typeface="Times New Roman" panose="02020603050405020304" pitchFamily="18" charset="0"/>
              </a:rPr>
              <a:t>назначаются активным структурным элементам, чтобы показать, кто или что производит те или иные действия. </a:t>
            </a:r>
            <a:endParaRPr lang="ru-RU" sz="2400" dirty="0" smtClean="0">
              <a:latin typeface="Times New Roman" panose="02020603050405020304" pitchFamily="18" charset="0"/>
              <a:cs typeface="Times New Roman" panose="02020603050405020304" pitchFamily="18" charset="0"/>
            </a:endParaRPr>
          </a:p>
          <a:p>
            <a:pPr marL="0" lvl="0" indent="0">
              <a:buNone/>
            </a:pPr>
            <a:r>
              <a:rPr lang="ru-RU" sz="2400" dirty="0" smtClean="0">
                <a:latin typeface="Times New Roman" panose="02020603050405020304" pitchFamily="18" charset="0"/>
                <a:cs typeface="Times New Roman" panose="02020603050405020304" pitchFamily="18" charset="0"/>
              </a:rPr>
              <a:t>В </a:t>
            </a:r>
            <a:r>
              <a:rPr lang="ru-RU" sz="2400" dirty="0" err="1">
                <a:latin typeface="Times New Roman" panose="02020603050405020304" pitchFamily="18" charset="0"/>
                <a:cs typeface="Times New Roman" panose="02020603050405020304" pitchFamily="18" charset="0"/>
              </a:rPr>
              <a:t>ArchiMate</a:t>
            </a:r>
            <a:r>
              <a:rPr lang="ru-RU" sz="2400" dirty="0">
                <a:latin typeface="Times New Roman" panose="02020603050405020304" pitchFamily="18" charset="0"/>
                <a:cs typeface="Times New Roman" panose="02020603050405020304" pitchFamily="18" charset="0"/>
              </a:rPr>
              <a:t> - активный структурный </a:t>
            </a:r>
            <a:r>
              <a:rPr lang="ru-RU" sz="2400" dirty="0" smtClean="0">
                <a:latin typeface="Times New Roman" panose="02020603050405020304" pitchFamily="18" charset="0"/>
                <a:cs typeface="Times New Roman" panose="02020603050405020304" pitchFamily="18" charset="0"/>
              </a:rPr>
              <a:t>элемент </a:t>
            </a:r>
            <a:r>
              <a:rPr lang="ru-RU" sz="2400" dirty="0">
                <a:latin typeface="Times New Roman" panose="02020603050405020304" pitchFamily="18" charset="0"/>
                <a:cs typeface="Times New Roman" panose="02020603050405020304" pitchFamily="18" charset="0"/>
              </a:rPr>
              <a:t>есть субъект </a:t>
            </a:r>
            <a:r>
              <a:rPr lang="ru-RU" sz="2400" dirty="0" smtClean="0">
                <a:latin typeface="Times New Roman" panose="02020603050405020304" pitchFamily="18" charset="0"/>
                <a:cs typeface="Times New Roman" panose="02020603050405020304" pitchFamily="18" charset="0"/>
              </a:rPr>
              <a:t>поведения, </a:t>
            </a:r>
            <a:r>
              <a:rPr lang="ru-RU" sz="2400" dirty="0">
                <a:latin typeface="Times New Roman" panose="02020603050405020304" pitchFamily="18" charset="0"/>
                <a:cs typeface="Times New Roman" panose="02020603050405020304" pitchFamily="18" charset="0"/>
              </a:rPr>
              <a:t>глагол-сказуемое </a:t>
            </a:r>
            <a:r>
              <a:rPr lang="ru-RU" sz="2400" dirty="0" smtClean="0">
                <a:latin typeface="Times New Roman" panose="02020603050405020304" pitchFamily="18" charset="0"/>
                <a:cs typeface="Times New Roman" panose="02020603050405020304" pitchFamily="18" charset="0"/>
              </a:rPr>
              <a:t>- элемент выполнения поведения </a:t>
            </a:r>
            <a:r>
              <a:rPr lang="ru-RU" sz="2400" dirty="0">
                <a:latin typeface="Times New Roman" panose="02020603050405020304" pitchFamily="18" charset="0"/>
                <a:cs typeface="Times New Roman" panose="02020603050405020304" pitchFamily="18" charset="0"/>
              </a:rPr>
              <a:t>и существительное-дополнение </a:t>
            </a:r>
            <a:r>
              <a:rPr lang="ru-RU" sz="2400" dirty="0" smtClean="0">
                <a:latin typeface="Times New Roman" panose="02020603050405020304" pitchFamily="18" charset="0"/>
                <a:cs typeface="Times New Roman" panose="02020603050405020304" pitchFamily="18" charset="0"/>
              </a:rPr>
              <a:t>- пассивный </a:t>
            </a:r>
            <a:r>
              <a:rPr lang="ru-RU" sz="2400" dirty="0">
                <a:latin typeface="Times New Roman" panose="02020603050405020304" pitchFamily="18" charset="0"/>
                <a:cs typeface="Times New Roman" panose="02020603050405020304" pitchFamily="18" charset="0"/>
              </a:rPr>
              <a:t>структурный элемент, то есть объект, на котором выполняется </a:t>
            </a:r>
            <a:r>
              <a:rPr lang="ru-RU" sz="2400" dirty="0" smtClean="0">
                <a:latin typeface="Times New Roman" panose="02020603050405020304" pitchFamily="18" charset="0"/>
                <a:cs typeface="Times New Roman" panose="02020603050405020304" pitchFamily="18" charset="0"/>
              </a:rPr>
              <a:t>поведение.</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B1F59DA1-0C1B-4993-9AC8-6294791E17D5}" type="slidenum">
              <a:rPr lang="ru-RU" smtClean="0"/>
              <a:t>6</a:t>
            </a:fld>
            <a:endParaRPr lang="ru-RU"/>
          </a:p>
        </p:txBody>
      </p:sp>
    </p:spTree>
    <p:extLst>
      <p:ext uri="{BB962C8B-B14F-4D97-AF65-F5344CB8AC3E}">
        <p14:creationId xmlns:p14="http://schemas.microsoft.com/office/powerpoint/2010/main" val="3742866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14" y="0"/>
            <a:ext cx="10515600" cy="637198"/>
          </a:xfrm>
        </p:spPr>
        <p:txBody>
          <a:bodyPr>
            <a:normAutofit fontScale="90000"/>
          </a:bodyPr>
          <a:lstStyle/>
          <a:p>
            <a:pPr algn="ctr"/>
            <a:r>
              <a:rPr lang="ru-RU" b="1" dirty="0" smtClean="0"/>
              <a:t>Основные понятия </a:t>
            </a:r>
            <a:r>
              <a:rPr lang="en-US" b="1" dirty="0" smtClean="0"/>
              <a:t>Archimate</a:t>
            </a:r>
            <a:endParaRPr lang="ru-RU" b="1" dirty="0"/>
          </a:p>
        </p:txBody>
      </p:sp>
      <p:pic>
        <p:nvPicPr>
          <p:cNvPr id="2050" name="Picture 2" descr="terms_hierarch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003" y="1109273"/>
            <a:ext cx="9113994" cy="5446664"/>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F9592D3B-F478-4995-BDF0-E2C49AF72E5C}" type="slidenum">
              <a:rPr lang="ru-RU" smtClean="0"/>
              <a:t>7</a:t>
            </a:fld>
            <a:endParaRPr lang="ru-RU"/>
          </a:p>
        </p:txBody>
      </p:sp>
    </p:spTree>
    <p:extLst>
      <p:ext uri="{BB962C8B-B14F-4D97-AF65-F5344CB8AC3E}">
        <p14:creationId xmlns:p14="http://schemas.microsoft.com/office/powerpoint/2010/main" val="196127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37198"/>
          </a:xfrm>
        </p:spPr>
        <p:txBody>
          <a:bodyPr>
            <a:normAutofit fontScale="90000"/>
          </a:bodyPr>
          <a:lstStyle/>
          <a:p>
            <a:pPr algn="ctr"/>
            <a:r>
              <a:rPr lang="ru-RU" b="1" dirty="0" smtClean="0"/>
              <a:t>Архитектура бизнеса</a:t>
            </a:r>
            <a:endParaRPr lang="ru-RU" b="1" dirty="0"/>
          </a:p>
        </p:txBody>
      </p:sp>
      <p:sp>
        <p:nvSpPr>
          <p:cNvPr id="4" name="Объект 3"/>
          <p:cNvSpPr>
            <a:spLocks noGrp="1"/>
          </p:cNvSpPr>
          <p:nvPr>
            <p:ph idx="1"/>
          </p:nvPr>
        </p:nvSpPr>
        <p:spPr>
          <a:xfrm>
            <a:off x="838200" y="1274164"/>
            <a:ext cx="10515600" cy="4902799"/>
          </a:xfrm>
        </p:spPr>
        <p:txBody>
          <a:bodyPr/>
          <a:lstStyle/>
          <a:p>
            <a:pPr marL="514350" indent="-514350">
              <a:buFont typeface="+mj-lt"/>
              <a:buAutoNum type="arabicPeriod"/>
            </a:pPr>
            <a:r>
              <a:rPr lang="ru-RU" dirty="0" smtClean="0"/>
              <a:t>Бизнес-канва</a:t>
            </a:r>
          </a:p>
          <a:p>
            <a:pPr marL="514350" indent="-514350">
              <a:buFont typeface="+mj-lt"/>
              <a:buAutoNum type="arabicPeriod"/>
            </a:pPr>
            <a:r>
              <a:rPr lang="ru-RU" dirty="0" smtClean="0"/>
              <a:t>Организационная структура</a:t>
            </a:r>
          </a:p>
          <a:p>
            <a:pPr marL="514350" indent="-514350">
              <a:buFont typeface="+mj-lt"/>
              <a:buAutoNum type="arabicPeriod"/>
            </a:pPr>
            <a:r>
              <a:rPr lang="ru-RU" dirty="0" smtClean="0"/>
              <a:t>Функциональная структура</a:t>
            </a:r>
          </a:p>
          <a:p>
            <a:pPr marL="514350" indent="-514350">
              <a:buFont typeface="+mj-lt"/>
              <a:buAutoNum type="arabicPeriod"/>
            </a:pPr>
            <a:r>
              <a:rPr lang="ru-RU" dirty="0" smtClean="0"/>
              <a:t>Процессная структура</a:t>
            </a:r>
          </a:p>
          <a:p>
            <a:pPr marL="514350" indent="-514350">
              <a:buFont typeface="+mj-lt"/>
              <a:buAutoNum type="arabicPeriod"/>
            </a:pPr>
            <a:r>
              <a:rPr lang="ru-RU" dirty="0" smtClean="0"/>
              <a:t>Выбор </a:t>
            </a:r>
            <a:r>
              <a:rPr lang="ru-RU" dirty="0" err="1" smtClean="0"/>
              <a:t>стейкхолдеров</a:t>
            </a:r>
            <a:endParaRPr lang="ru-RU" dirty="0" smtClean="0"/>
          </a:p>
          <a:p>
            <a:pPr marL="514350" indent="-514350">
              <a:buFont typeface="+mj-lt"/>
              <a:buAutoNum type="arabicPeriod"/>
            </a:pPr>
            <a:r>
              <a:rPr lang="en-US" dirty="0" smtClean="0"/>
              <a:t>SWOT-</a:t>
            </a:r>
            <a:r>
              <a:rPr lang="ru-RU" dirty="0" smtClean="0"/>
              <a:t>анализ</a:t>
            </a:r>
          </a:p>
          <a:p>
            <a:pPr marL="514350" indent="-514350">
              <a:buFont typeface="+mj-lt"/>
              <a:buAutoNum type="arabicPeriod"/>
            </a:pPr>
            <a:r>
              <a:rPr lang="ru-RU" dirty="0" smtClean="0"/>
              <a:t>Мотивационная модель (целевые установки)</a:t>
            </a:r>
          </a:p>
          <a:p>
            <a:pPr marL="514350" indent="-514350">
              <a:buFont typeface="+mj-lt"/>
              <a:buAutoNum type="arabicPeriod"/>
            </a:pPr>
            <a:r>
              <a:rPr lang="ru-RU" dirty="0" smtClean="0"/>
              <a:t>Стратегии бизнеса</a:t>
            </a:r>
          </a:p>
          <a:p>
            <a:pPr marL="514350" indent="-514350">
              <a:buFont typeface="+mj-lt"/>
              <a:buAutoNum type="arabicPeriod"/>
            </a:pPr>
            <a:endParaRPr lang="ru-RU" dirty="0"/>
          </a:p>
        </p:txBody>
      </p:sp>
      <p:sp>
        <p:nvSpPr>
          <p:cNvPr id="5" name="Номер слайда 4"/>
          <p:cNvSpPr>
            <a:spLocks noGrp="1"/>
          </p:cNvSpPr>
          <p:nvPr>
            <p:ph type="sldNum" sz="quarter" idx="12"/>
          </p:nvPr>
        </p:nvSpPr>
        <p:spPr/>
        <p:txBody>
          <a:bodyPr/>
          <a:lstStyle/>
          <a:p>
            <a:fld id="{F9592D3B-F478-4995-BDF0-E2C49AF72E5C}" type="slidenum">
              <a:rPr lang="ru-RU" smtClean="0"/>
              <a:t>8</a:t>
            </a:fld>
            <a:endParaRPr lang="ru-RU"/>
          </a:p>
        </p:txBody>
      </p:sp>
    </p:spTree>
    <p:extLst>
      <p:ext uri="{BB962C8B-B14F-4D97-AF65-F5344CB8AC3E}">
        <p14:creationId xmlns:p14="http://schemas.microsoft.com/office/powerpoint/2010/main" val="2187326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549275"/>
          </a:xfrm>
        </p:spPr>
        <p:txBody>
          <a:bodyPr>
            <a:normAutofit/>
          </a:bodyPr>
          <a:lstStyle/>
          <a:p>
            <a:pPr algn="ctr"/>
            <a:r>
              <a:rPr lang="ru-RU" sz="2800" b="1" dirty="0" smtClean="0"/>
              <a:t>Бизнес-канва по </a:t>
            </a:r>
            <a:r>
              <a:rPr lang="ru-RU" sz="2800" b="1" dirty="0" err="1" smtClean="0"/>
              <a:t>А.Остервальдеру</a:t>
            </a:r>
            <a:endParaRPr lang="ru-RU" sz="2800" b="1" dirty="0"/>
          </a:p>
        </p:txBody>
      </p:sp>
      <p:pic>
        <p:nvPicPr>
          <p:cNvPr id="5" name="Рисунок 4"/>
          <p:cNvPicPr>
            <a:picLocks noChangeAspect="1"/>
          </p:cNvPicPr>
          <p:nvPr/>
        </p:nvPicPr>
        <p:blipFill rotWithShape="1">
          <a:blip r:embed="rId2"/>
          <a:srcRect b="15833"/>
          <a:stretch/>
        </p:blipFill>
        <p:spPr>
          <a:xfrm>
            <a:off x="838200" y="422275"/>
            <a:ext cx="10606305" cy="6435725"/>
          </a:xfrm>
          <a:prstGeom prst="rect">
            <a:avLst/>
          </a:prstGeom>
        </p:spPr>
      </p:pic>
      <p:sp>
        <p:nvSpPr>
          <p:cNvPr id="6" name="Номер слайда 5"/>
          <p:cNvSpPr>
            <a:spLocks noGrp="1"/>
          </p:cNvSpPr>
          <p:nvPr>
            <p:ph type="sldNum" sz="quarter" idx="12"/>
          </p:nvPr>
        </p:nvSpPr>
        <p:spPr/>
        <p:txBody>
          <a:bodyPr/>
          <a:lstStyle/>
          <a:p>
            <a:fld id="{F9592D3B-F478-4995-BDF0-E2C49AF72E5C}" type="slidenum">
              <a:rPr lang="ru-RU" smtClean="0"/>
              <a:t>9</a:t>
            </a:fld>
            <a:endParaRPr lang="ru-RU"/>
          </a:p>
        </p:txBody>
      </p:sp>
    </p:spTree>
    <p:extLst>
      <p:ext uri="{BB962C8B-B14F-4D97-AF65-F5344CB8AC3E}">
        <p14:creationId xmlns:p14="http://schemas.microsoft.com/office/powerpoint/2010/main" val="23828985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7236</TotalTime>
  <Words>516</Words>
  <Application>Microsoft Office PowerPoint</Application>
  <PresentationFormat>Широкоэкранный</PresentationFormat>
  <Paragraphs>98</Paragraphs>
  <Slides>25</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Light</vt:lpstr>
      <vt:lpstr>Times New Roman</vt:lpstr>
      <vt:lpstr>Тема Office</vt:lpstr>
      <vt:lpstr>Семинар 2 на тему  «Архитектурные модели на языке Archimate 3.0»</vt:lpstr>
      <vt:lpstr>ВОПРОСЫ</vt:lpstr>
      <vt:lpstr>Языки архитектурного описания</vt:lpstr>
      <vt:lpstr>Презентация PowerPoint</vt:lpstr>
      <vt:lpstr>Метамодель ARCHIMATE: элементы и отношения</vt:lpstr>
      <vt:lpstr>Презентация PowerPoint</vt:lpstr>
      <vt:lpstr>Основные понятия Archimate</vt:lpstr>
      <vt:lpstr>Архитектура бизнеса</vt:lpstr>
      <vt:lpstr>Бизнес-канва по А.Остервальдеру</vt:lpstr>
      <vt:lpstr>Организационно-штатная структура предприятия</vt:lpstr>
      <vt:lpstr>Функциональная структура системы управления</vt:lpstr>
      <vt:lpstr>Процессная структура предприятия</vt:lpstr>
      <vt:lpstr>SWOT</vt:lpstr>
      <vt:lpstr>Презентация PowerPoint</vt:lpstr>
      <vt:lpstr>Презентация PowerPoint</vt:lpstr>
      <vt:lpstr>Презентация PowerPoint</vt:lpstr>
      <vt:lpstr>Мотивационная и стратегическая модели</vt:lpstr>
      <vt:lpstr>Архитектура приложений</vt:lpstr>
      <vt:lpstr>Архитектура данных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ILOP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Семинар 1 занятие</dc:title>
  <dc:creator>ILOP</dc:creator>
  <cp:lastModifiedBy>Ольга Павловна Ильина</cp:lastModifiedBy>
  <cp:revision>104</cp:revision>
  <dcterms:created xsi:type="dcterms:W3CDTF">2018-10-21T08:40:01Z</dcterms:created>
  <dcterms:modified xsi:type="dcterms:W3CDTF">2018-11-21T13:06:55Z</dcterms:modified>
</cp:coreProperties>
</file>