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65" r:id="rId3"/>
    <p:sldId id="278" r:id="rId4"/>
    <p:sldId id="270" r:id="rId5"/>
    <p:sldId id="279" r:id="rId6"/>
    <p:sldId id="280" r:id="rId7"/>
    <p:sldId id="269" r:id="rId8"/>
    <p:sldId id="272" r:id="rId9"/>
    <p:sldId id="276" r:id="rId10"/>
    <p:sldId id="259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онов Андрей Александрович" initials="САА" lastIdx="1" clrIdx="0">
    <p:extLst>
      <p:ext uri="{19B8F6BF-5375-455C-9EA6-DF929625EA0E}">
        <p15:presenceInfo xmlns:p15="http://schemas.microsoft.com/office/powerpoint/2012/main" userId="S::aa.safonov@live.unecon.ru::93cb909f-e1cc-4346-99e4-06b242a56c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38" autoAdjust="0"/>
    <p:restoredTop sz="94186" autoAdjust="0"/>
  </p:normalViewPr>
  <p:slideViewPr>
    <p:cSldViewPr showGuides="1">
      <p:cViewPr varScale="1">
        <p:scale>
          <a:sx n="68" d="100"/>
          <a:sy n="68" d="100"/>
        </p:scale>
        <p:origin x="29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51583-B238-4D4A-949A-3F8FA2D0FD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FD4A4-7764-437E-802E-02B8D56A6836}">
      <dgm:prSet/>
      <dgm:spPr/>
      <dgm:t>
        <a:bodyPr/>
        <a:lstStyle/>
        <a:p>
          <a:r>
            <a:rPr lang="ru-RU" b="0"/>
            <a:t>Поддержка высокой скорости получения данных из хранилища;</a:t>
          </a:r>
          <a:endParaRPr lang="ru-RU"/>
        </a:p>
      </dgm:t>
    </dgm:pt>
    <dgm:pt modelId="{BC11DF22-CF59-4BD5-A5C8-1FE3704045AC}" type="parTrans" cxnId="{D4139F56-6FA0-41E9-8895-B13BF40FB247}">
      <dgm:prSet/>
      <dgm:spPr/>
      <dgm:t>
        <a:bodyPr/>
        <a:lstStyle/>
        <a:p>
          <a:endParaRPr lang="ru-RU"/>
        </a:p>
      </dgm:t>
    </dgm:pt>
    <dgm:pt modelId="{D8ADEF52-76C7-4906-8116-3B6B6D4DBA70}" type="sibTrans" cxnId="{D4139F56-6FA0-41E9-8895-B13BF40FB247}">
      <dgm:prSet/>
      <dgm:spPr/>
      <dgm:t>
        <a:bodyPr/>
        <a:lstStyle/>
        <a:p>
          <a:endParaRPr lang="ru-RU"/>
        </a:p>
      </dgm:t>
    </dgm:pt>
    <dgm:pt modelId="{5FFAC962-FDAA-4106-A430-D4F682D833FC}">
      <dgm:prSet/>
      <dgm:spPr/>
      <dgm:t>
        <a:bodyPr/>
        <a:lstStyle/>
        <a:p>
          <a:r>
            <a:rPr lang="ru-RU" b="0"/>
            <a:t>Поддержка внутренней непротиворечивости данных;</a:t>
          </a:r>
          <a:endParaRPr lang="ru-RU"/>
        </a:p>
      </dgm:t>
    </dgm:pt>
    <dgm:pt modelId="{FB9319EF-D1D6-49A4-8FBE-1639408EF115}" type="parTrans" cxnId="{BB98F2E8-DF59-416D-B537-D5CD9362DB5C}">
      <dgm:prSet/>
      <dgm:spPr/>
      <dgm:t>
        <a:bodyPr/>
        <a:lstStyle/>
        <a:p>
          <a:endParaRPr lang="ru-RU"/>
        </a:p>
      </dgm:t>
    </dgm:pt>
    <dgm:pt modelId="{68C8DCFF-43FF-425A-A48E-E6048600FCFB}" type="sibTrans" cxnId="{BB98F2E8-DF59-416D-B537-D5CD9362DB5C}">
      <dgm:prSet/>
      <dgm:spPr/>
      <dgm:t>
        <a:bodyPr/>
        <a:lstStyle/>
        <a:p>
          <a:endParaRPr lang="ru-RU"/>
        </a:p>
      </dgm:t>
    </dgm:pt>
    <dgm:pt modelId="{C80DC583-FFA5-4303-9967-60EE314A943C}">
      <dgm:prSet/>
      <dgm:spPr/>
      <dgm:t>
        <a:bodyPr/>
        <a:lstStyle/>
        <a:p>
          <a:r>
            <a:rPr lang="ru-RU" b="0"/>
            <a:t>Возможность получения и сравнения так называемых срезов данных;</a:t>
          </a:r>
          <a:endParaRPr lang="ru-RU"/>
        </a:p>
      </dgm:t>
    </dgm:pt>
    <dgm:pt modelId="{0310E467-DA74-4527-B251-F1B7E2564E27}" type="parTrans" cxnId="{FA4B60C7-04BD-499B-94DD-AF9AA2E890CC}">
      <dgm:prSet/>
      <dgm:spPr/>
      <dgm:t>
        <a:bodyPr/>
        <a:lstStyle/>
        <a:p>
          <a:endParaRPr lang="ru-RU"/>
        </a:p>
      </dgm:t>
    </dgm:pt>
    <dgm:pt modelId="{612979E9-EED3-4DCB-9541-6DAC23F1C9CC}" type="sibTrans" cxnId="{FA4B60C7-04BD-499B-94DD-AF9AA2E890CC}">
      <dgm:prSet/>
      <dgm:spPr/>
      <dgm:t>
        <a:bodyPr/>
        <a:lstStyle/>
        <a:p>
          <a:endParaRPr lang="ru-RU"/>
        </a:p>
      </dgm:t>
    </dgm:pt>
    <dgm:pt modelId="{B15D3EEA-8200-4BCA-A3B4-5A83745A6A95}">
      <dgm:prSet/>
      <dgm:spPr/>
      <dgm:t>
        <a:bodyPr/>
        <a:lstStyle/>
        <a:p>
          <a:r>
            <a:rPr lang="ru-RU" dirty="0"/>
            <a:t>Наличие удобных утилит просмотра данных в хранилище;</a:t>
          </a:r>
        </a:p>
      </dgm:t>
    </dgm:pt>
    <dgm:pt modelId="{46694A47-D6A7-45D7-9F0C-328F059F3520}" type="parTrans" cxnId="{54E847DB-E6E8-4B86-B41C-D362C855B71F}">
      <dgm:prSet/>
      <dgm:spPr/>
      <dgm:t>
        <a:bodyPr/>
        <a:lstStyle/>
        <a:p>
          <a:endParaRPr lang="ru-RU"/>
        </a:p>
      </dgm:t>
    </dgm:pt>
    <dgm:pt modelId="{2A26DE53-22D1-4D5A-9EFA-53C6D724AAC5}" type="sibTrans" cxnId="{54E847DB-E6E8-4B86-B41C-D362C855B71F}">
      <dgm:prSet/>
      <dgm:spPr/>
      <dgm:t>
        <a:bodyPr/>
        <a:lstStyle/>
        <a:p>
          <a:endParaRPr lang="ru-RU"/>
        </a:p>
      </dgm:t>
    </dgm:pt>
    <dgm:pt modelId="{2D3B540E-B9E5-40AC-AECF-92C75B07100D}">
      <dgm:prSet/>
      <dgm:spPr/>
      <dgm:t>
        <a:bodyPr/>
        <a:lstStyle/>
        <a:p>
          <a:r>
            <a:rPr lang="ru-RU" dirty="0"/>
            <a:t>Полнота и достоверность хранимых данных;</a:t>
          </a:r>
        </a:p>
      </dgm:t>
    </dgm:pt>
    <dgm:pt modelId="{57358FE5-D174-4696-877A-955283B7C148}" type="parTrans" cxnId="{A4DF960A-628E-4D97-910C-4F859FBD3D50}">
      <dgm:prSet/>
      <dgm:spPr/>
      <dgm:t>
        <a:bodyPr/>
        <a:lstStyle/>
        <a:p>
          <a:endParaRPr lang="ru-RU"/>
        </a:p>
      </dgm:t>
    </dgm:pt>
    <dgm:pt modelId="{24CC6CCC-F318-45C1-9703-A3809E06B9BC}" type="sibTrans" cxnId="{A4DF960A-628E-4D97-910C-4F859FBD3D50}">
      <dgm:prSet/>
      <dgm:spPr/>
      <dgm:t>
        <a:bodyPr/>
        <a:lstStyle/>
        <a:p>
          <a:endParaRPr lang="ru-RU"/>
        </a:p>
      </dgm:t>
    </dgm:pt>
    <dgm:pt modelId="{479D6D77-8203-4C44-8799-D9A51D79E504}">
      <dgm:prSet/>
      <dgm:spPr/>
      <dgm:t>
        <a:bodyPr/>
        <a:lstStyle/>
        <a:p>
          <a:r>
            <a:rPr lang="ru-RU" dirty="0"/>
            <a:t>Поддержка качественного процесса пополнения данных.</a:t>
          </a:r>
        </a:p>
      </dgm:t>
    </dgm:pt>
    <dgm:pt modelId="{76C9E825-284C-49C3-8FDC-030E62F6BB52}" type="parTrans" cxnId="{5A61B02E-9787-4256-BFEE-C8B48A6AC7FC}">
      <dgm:prSet/>
      <dgm:spPr/>
      <dgm:t>
        <a:bodyPr/>
        <a:lstStyle/>
        <a:p>
          <a:endParaRPr lang="ru-RU"/>
        </a:p>
      </dgm:t>
    </dgm:pt>
    <dgm:pt modelId="{3144598C-B5DB-4FA7-A357-5D740309E614}" type="sibTrans" cxnId="{5A61B02E-9787-4256-BFEE-C8B48A6AC7FC}">
      <dgm:prSet/>
      <dgm:spPr/>
      <dgm:t>
        <a:bodyPr/>
        <a:lstStyle/>
        <a:p>
          <a:endParaRPr lang="ru-RU"/>
        </a:p>
      </dgm:t>
    </dgm:pt>
    <dgm:pt modelId="{36DA3255-9995-41CF-B370-67DF678E84D4}" type="pres">
      <dgm:prSet presAssocID="{58A51583-B238-4D4A-949A-3F8FA2D0FD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79D092-2A29-49D7-89D4-8BF11D8AC457}" type="pres">
      <dgm:prSet presAssocID="{235FD4A4-7764-437E-802E-02B8D56A683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F5BC8-CDDC-4681-B414-A0596BCD6B74}" type="pres">
      <dgm:prSet presAssocID="{D8ADEF52-76C7-4906-8116-3B6B6D4DBA70}" presName="spacer" presStyleCnt="0"/>
      <dgm:spPr/>
    </dgm:pt>
    <dgm:pt modelId="{4CAFACA1-1738-4766-B086-2166A7BE76EA}" type="pres">
      <dgm:prSet presAssocID="{5FFAC962-FDAA-4106-A430-D4F682D833F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F43D-03E8-48CE-BBE3-F64BE935C477}" type="pres">
      <dgm:prSet presAssocID="{68C8DCFF-43FF-425A-A48E-E6048600FCFB}" presName="spacer" presStyleCnt="0"/>
      <dgm:spPr/>
    </dgm:pt>
    <dgm:pt modelId="{C8DCC11B-A958-477B-A2F2-764AA83A88ED}" type="pres">
      <dgm:prSet presAssocID="{C80DC583-FFA5-4303-9967-60EE314A94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C08E2-F493-4D7E-9494-4F946667F5BC}" type="pres">
      <dgm:prSet presAssocID="{612979E9-EED3-4DCB-9541-6DAC23F1C9CC}" presName="spacer" presStyleCnt="0"/>
      <dgm:spPr/>
    </dgm:pt>
    <dgm:pt modelId="{D55A5F96-50DC-4169-B528-AA04266ACC79}" type="pres">
      <dgm:prSet presAssocID="{B15D3EEA-8200-4BCA-A3B4-5A83745A6A9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C92F-9AFC-40A0-8945-04C79B9D67C4}" type="pres">
      <dgm:prSet presAssocID="{2A26DE53-22D1-4D5A-9EFA-53C6D724AAC5}" presName="spacer" presStyleCnt="0"/>
      <dgm:spPr/>
    </dgm:pt>
    <dgm:pt modelId="{3030AC48-0A61-4D54-8C5C-7B39667CCE78}" type="pres">
      <dgm:prSet presAssocID="{2D3B540E-B9E5-40AC-AECF-92C75B07100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DF99C-80A6-40CF-86B0-A857B8E2FD73}" type="pres">
      <dgm:prSet presAssocID="{24CC6CCC-F318-45C1-9703-A3809E06B9BC}" presName="spacer" presStyleCnt="0"/>
      <dgm:spPr/>
    </dgm:pt>
    <dgm:pt modelId="{BB03930B-0C4E-4CDC-8214-376DF3AFFE6E}" type="pres">
      <dgm:prSet presAssocID="{479D6D77-8203-4C44-8799-D9A51D79E5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740E32-B49A-40DD-B6BF-9E9030A3B3F9}" type="presOf" srcId="{58A51583-B238-4D4A-949A-3F8FA2D0FDED}" destId="{36DA3255-9995-41CF-B370-67DF678E84D4}" srcOrd="0" destOrd="0" presId="urn:microsoft.com/office/officeart/2005/8/layout/vList2"/>
    <dgm:cxn modelId="{198142A7-23ED-49D8-A133-6AB87B8CB143}" type="presOf" srcId="{235FD4A4-7764-437E-802E-02B8D56A6836}" destId="{A879D092-2A29-49D7-89D4-8BF11D8AC457}" srcOrd="0" destOrd="0" presId="urn:microsoft.com/office/officeart/2005/8/layout/vList2"/>
    <dgm:cxn modelId="{5A61B02E-9787-4256-BFEE-C8B48A6AC7FC}" srcId="{58A51583-B238-4D4A-949A-3F8FA2D0FDED}" destId="{479D6D77-8203-4C44-8799-D9A51D79E504}" srcOrd="5" destOrd="0" parTransId="{76C9E825-284C-49C3-8FDC-030E62F6BB52}" sibTransId="{3144598C-B5DB-4FA7-A357-5D740309E614}"/>
    <dgm:cxn modelId="{529EC5FE-7901-4508-B759-2DBE2C730BE7}" type="presOf" srcId="{479D6D77-8203-4C44-8799-D9A51D79E504}" destId="{BB03930B-0C4E-4CDC-8214-376DF3AFFE6E}" srcOrd="0" destOrd="0" presId="urn:microsoft.com/office/officeart/2005/8/layout/vList2"/>
    <dgm:cxn modelId="{EA53A474-8FAC-4C0E-B222-F1A1B263E5A9}" type="presOf" srcId="{2D3B540E-B9E5-40AC-AECF-92C75B07100D}" destId="{3030AC48-0A61-4D54-8C5C-7B39667CCE78}" srcOrd="0" destOrd="0" presId="urn:microsoft.com/office/officeart/2005/8/layout/vList2"/>
    <dgm:cxn modelId="{D1EE0C45-4388-4496-AD95-B2BD6FE59CC0}" type="presOf" srcId="{C80DC583-FFA5-4303-9967-60EE314A943C}" destId="{C8DCC11B-A958-477B-A2F2-764AA83A88ED}" srcOrd="0" destOrd="0" presId="urn:microsoft.com/office/officeart/2005/8/layout/vList2"/>
    <dgm:cxn modelId="{BB98F2E8-DF59-416D-B537-D5CD9362DB5C}" srcId="{58A51583-B238-4D4A-949A-3F8FA2D0FDED}" destId="{5FFAC962-FDAA-4106-A430-D4F682D833FC}" srcOrd="1" destOrd="0" parTransId="{FB9319EF-D1D6-49A4-8FBE-1639408EF115}" sibTransId="{68C8DCFF-43FF-425A-A48E-E6048600FCFB}"/>
    <dgm:cxn modelId="{A4DF960A-628E-4D97-910C-4F859FBD3D50}" srcId="{58A51583-B238-4D4A-949A-3F8FA2D0FDED}" destId="{2D3B540E-B9E5-40AC-AECF-92C75B07100D}" srcOrd="4" destOrd="0" parTransId="{57358FE5-D174-4696-877A-955283B7C148}" sibTransId="{24CC6CCC-F318-45C1-9703-A3809E06B9BC}"/>
    <dgm:cxn modelId="{FA4B60C7-04BD-499B-94DD-AF9AA2E890CC}" srcId="{58A51583-B238-4D4A-949A-3F8FA2D0FDED}" destId="{C80DC583-FFA5-4303-9967-60EE314A943C}" srcOrd="2" destOrd="0" parTransId="{0310E467-DA74-4527-B251-F1B7E2564E27}" sibTransId="{612979E9-EED3-4DCB-9541-6DAC23F1C9CC}"/>
    <dgm:cxn modelId="{54E847DB-E6E8-4B86-B41C-D362C855B71F}" srcId="{58A51583-B238-4D4A-949A-3F8FA2D0FDED}" destId="{B15D3EEA-8200-4BCA-A3B4-5A83745A6A95}" srcOrd="3" destOrd="0" parTransId="{46694A47-D6A7-45D7-9F0C-328F059F3520}" sibTransId="{2A26DE53-22D1-4D5A-9EFA-53C6D724AAC5}"/>
    <dgm:cxn modelId="{704237AC-0D70-4FD3-A0B6-0CCFA95FD443}" type="presOf" srcId="{5FFAC962-FDAA-4106-A430-D4F682D833FC}" destId="{4CAFACA1-1738-4766-B086-2166A7BE76EA}" srcOrd="0" destOrd="0" presId="urn:microsoft.com/office/officeart/2005/8/layout/vList2"/>
    <dgm:cxn modelId="{D4139F56-6FA0-41E9-8895-B13BF40FB247}" srcId="{58A51583-B238-4D4A-949A-3F8FA2D0FDED}" destId="{235FD4A4-7764-437E-802E-02B8D56A6836}" srcOrd="0" destOrd="0" parTransId="{BC11DF22-CF59-4BD5-A5C8-1FE3704045AC}" sibTransId="{D8ADEF52-76C7-4906-8116-3B6B6D4DBA70}"/>
    <dgm:cxn modelId="{FA10CF1B-63A3-418E-A148-E35018E80363}" type="presOf" srcId="{B15D3EEA-8200-4BCA-A3B4-5A83745A6A95}" destId="{D55A5F96-50DC-4169-B528-AA04266ACC79}" srcOrd="0" destOrd="0" presId="urn:microsoft.com/office/officeart/2005/8/layout/vList2"/>
    <dgm:cxn modelId="{1B397D10-C0C9-46C1-A66A-373BDFB7F083}" type="presParOf" srcId="{36DA3255-9995-41CF-B370-67DF678E84D4}" destId="{A879D092-2A29-49D7-89D4-8BF11D8AC457}" srcOrd="0" destOrd="0" presId="urn:microsoft.com/office/officeart/2005/8/layout/vList2"/>
    <dgm:cxn modelId="{87F4871D-E761-41F5-9876-22F88ED36DC4}" type="presParOf" srcId="{36DA3255-9995-41CF-B370-67DF678E84D4}" destId="{B4BF5BC8-CDDC-4681-B414-A0596BCD6B74}" srcOrd="1" destOrd="0" presId="urn:microsoft.com/office/officeart/2005/8/layout/vList2"/>
    <dgm:cxn modelId="{2AAE586F-8F5A-4C76-A9F1-BA1376A0C9CB}" type="presParOf" srcId="{36DA3255-9995-41CF-B370-67DF678E84D4}" destId="{4CAFACA1-1738-4766-B086-2166A7BE76EA}" srcOrd="2" destOrd="0" presId="urn:microsoft.com/office/officeart/2005/8/layout/vList2"/>
    <dgm:cxn modelId="{5E813F0A-04DD-4E37-B18C-B90C60DA6E50}" type="presParOf" srcId="{36DA3255-9995-41CF-B370-67DF678E84D4}" destId="{177FF43D-03E8-48CE-BBE3-F64BE935C477}" srcOrd="3" destOrd="0" presId="urn:microsoft.com/office/officeart/2005/8/layout/vList2"/>
    <dgm:cxn modelId="{FF344303-1129-4719-B10B-69EAAB44F177}" type="presParOf" srcId="{36DA3255-9995-41CF-B370-67DF678E84D4}" destId="{C8DCC11B-A958-477B-A2F2-764AA83A88ED}" srcOrd="4" destOrd="0" presId="urn:microsoft.com/office/officeart/2005/8/layout/vList2"/>
    <dgm:cxn modelId="{029ACE91-68B7-4E8E-9AF4-8247A3A81FE0}" type="presParOf" srcId="{36DA3255-9995-41CF-B370-67DF678E84D4}" destId="{45EC08E2-F493-4D7E-9494-4F946667F5BC}" srcOrd="5" destOrd="0" presId="urn:microsoft.com/office/officeart/2005/8/layout/vList2"/>
    <dgm:cxn modelId="{D42E65C4-1625-4C2F-8AFC-5E530D142E74}" type="presParOf" srcId="{36DA3255-9995-41CF-B370-67DF678E84D4}" destId="{D55A5F96-50DC-4169-B528-AA04266ACC79}" srcOrd="6" destOrd="0" presId="urn:microsoft.com/office/officeart/2005/8/layout/vList2"/>
    <dgm:cxn modelId="{E0042EDD-2BE8-4320-B89B-E95E20AC4342}" type="presParOf" srcId="{36DA3255-9995-41CF-B370-67DF678E84D4}" destId="{ABCDC92F-9AFC-40A0-8945-04C79B9D67C4}" srcOrd="7" destOrd="0" presId="urn:microsoft.com/office/officeart/2005/8/layout/vList2"/>
    <dgm:cxn modelId="{C3EC957F-353A-42F8-A2EF-BF1B0736C031}" type="presParOf" srcId="{36DA3255-9995-41CF-B370-67DF678E84D4}" destId="{3030AC48-0A61-4D54-8C5C-7B39667CCE78}" srcOrd="8" destOrd="0" presId="urn:microsoft.com/office/officeart/2005/8/layout/vList2"/>
    <dgm:cxn modelId="{62B93130-4626-4DF1-B8BC-A80B0621A40B}" type="presParOf" srcId="{36DA3255-9995-41CF-B370-67DF678E84D4}" destId="{701DF99C-80A6-40CF-86B0-A857B8E2FD73}" srcOrd="9" destOrd="0" presId="urn:microsoft.com/office/officeart/2005/8/layout/vList2"/>
    <dgm:cxn modelId="{7E9051AB-63DA-42CD-B672-67311A271712}" type="presParOf" srcId="{36DA3255-9995-41CF-B370-67DF678E84D4}" destId="{BB03930B-0C4E-4CDC-8214-376DF3AFFE6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9D092-2A29-49D7-89D4-8BF11D8AC457}">
      <dsp:nvSpPr>
        <dsp:cNvPr id="0" name=""/>
        <dsp:cNvSpPr/>
      </dsp:nvSpPr>
      <dsp:spPr>
        <a:xfrm>
          <a:off x="0" y="67766"/>
          <a:ext cx="109728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/>
            <a:t>Поддержка высокой скорости получения данных из хранилища;</a:t>
          </a:r>
          <a:endParaRPr lang="ru-RU" sz="2300" kern="1200"/>
        </a:p>
      </dsp:txBody>
      <dsp:txXfrm>
        <a:off x="26930" y="94696"/>
        <a:ext cx="10918940" cy="497795"/>
      </dsp:txXfrm>
    </dsp:sp>
    <dsp:sp modelId="{4CAFACA1-1738-4766-B086-2166A7BE76EA}">
      <dsp:nvSpPr>
        <dsp:cNvPr id="0" name=""/>
        <dsp:cNvSpPr/>
      </dsp:nvSpPr>
      <dsp:spPr>
        <a:xfrm>
          <a:off x="0" y="685661"/>
          <a:ext cx="109728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/>
            <a:t>Поддержка внутренней непротиворечивости данных;</a:t>
          </a:r>
          <a:endParaRPr lang="ru-RU" sz="2300" kern="1200"/>
        </a:p>
      </dsp:txBody>
      <dsp:txXfrm>
        <a:off x="26930" y="712591"/>
        <a:ext cx="10918940" cy="497795"/>
      </dsp:txXfrm>
    </dsp:sp>
    <dsp:sp modelId="{C8DCC11B-A958-477B-A2F2-764AA83A88ED}">
      <dsp:nvSpPr>
        <dsp:cNvPr id="0" name=""/>
        <dsp:cNvSpPr/>
      </dsp:nvSpPr>
      <dsp:spPr>
        <a:xfrm>
          <a:off x="0" y="1303556"/>
          <a:ext cx="109728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/>
            <a:t>Возможность получения и сравнения так называемых срезов данных;</a:t>
          </a:r>
          <a:endParaRPr lang="ru-RU" sz="2300" kern="1200"/>
        </a:p>
      </dsp:txBody>
      <dsp:txXfrm>
        <a:off x="26930" y="1330486"/>
        <a:ext cx="10918940" cy="497795"/>
      </dsp:txXfrm>
    </dsp:sp>
    <dsp:sp modelId="{D55A5F96-50DC-4169-B528-AA04266ACC79}">
      <dsp:nvSpPr>
        <dsp:cNvPr id="0" name=""/>
        <dsp:cNvSpPr/>
      </dsp:nvSpPr>
      <dsp:spPr>
        <a:xfrm>
          <a:off x="0" y="1921451"/>
          <a:ext cx="109728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Наличие удобных утилит просмотра данных в хранилище;</a:t>
          </a:r>
        </a:p>
      </dsp:txBody>
      <dsp:txXfrm>
        <a:off x="26930" y="1948381"/>
        <a:ext cx="10918940" cy="497795"/>
      </dsp:txXfrm>
    </dsp:sp>
    <dsp:sp modelId="{3030AC48-0A61-4D54-8C5C-7B39667CCE78}">
      <dsp:nvSpPr>
        <dsp:cNvPr id="0" name=""/>
        <dsp:cNvSpPr/>
      </dsp:nvSpPr>
      <dsp:spPr>
        <a:xfrm>
          <a:off x="0" y="2539346"/>
          <a:ext cx="109728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Полнота и достоверность хранимых данных;</a:t>
          </a:r>
        </a:p>
      </dsp:txBody>
      <dsp:txXfrm>
        <a:off x="26930" y="2566276"/>
        <a:ext cx="10918940" cy="497795"/>
      </dsp:txXfrm>
    </dsp:sp>
    <dsp:sp modelId="{BB03930B-0C4E-4CDC-8214-376DF3AFFE6E}">
      <dsp:nvSpPr>
        <dsp:cNvPr id="0" name=""/>
        <dsp:cNvSpPr/>
      </dsp:nvSpPr>
      <dsp:spPr>
        <a:xfrm>
          <a:off x="0" y="3157241"/>
          <a:ext cx="109728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Поддержка качественного процесса пополнения данных.</a:t>
          </a:r>
        </a:p>
      </dsp:txBody>
      <dsp:txXfrm>
        <a:off x="26930" y="3184171"/>
        <a:ext cx="109189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060848"/>
            <a:ext cx="8280400" cy="2520677"/>
          </a:xfrm>
        </p:spPr>
        <p:txBody>
          <a:bodyPr/>
          <a:lstStyle/>
          <a:p>
            <a:r>
              <a:rPr lang="ru-RU" sz="3200" b="1" cap="all" dirty="0"/>
              <a:t>Аналитическая обработка данных. OLAP-технологии в сфере </a:t>
            </a:r>
            <a:r>
              <a:rPr lang="ru-RU" sz="3200" b="1" cap="all" dirty="0" smtClean="0"/>
              <a:t>предпринимательства</a:t>
            </a:r>
            <a:endParaRPr lang="ru-RU" alt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4797152"/>
            <a:ext cx="8280400" cy="17526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Студент гр. Э-1901 </a:t>
            </a:r>
            <a:endParaRPr lang="ru-RU" sz="2400" b="1" dirty="0">
              <a:solidFill>
                <a:schemeClr val="tx1"/>
              </a:solidFill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</a:rPr>
              <a:t>Сафонов Андрей</a:t>
            </a:r>
          </a:p>
          <a:p>
            <a:pPr>
              <a:defRPr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3"/>
            <a:ext cx="5715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535113"/>
            <a:ext cx="51085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-25400"/>
            <a:ext cx="47053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ru-RU" sz="3200" dirty="0" smtClean="0"/>
              <a:t>Основу аналитической обработки составляют хранилища данных (</a:t>
            </a:r>
            <a:r>
              <a:rPr lang="en-US" sz="3200" dirty="0" smtClean="0"/>
              <a:t>DWH)</a:t>
            </a:r>
            <a:r>
              <a:rPr lang="ru-RU" sz="3200" dirty="0" smtClean="0"/>
              <a:t>, основные требования к которым:</a:t>
            </a:r>
            <a:endParaRPr lang="ru-RU" alt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1EA95FE-579D-42E5-A7A2-1F33A62A6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169855"/>
              </p:ext>
            </p:extLst>
          </p:nvPr>
        </p:nvGraphicFramePr>
        <p:xfrm>
          <a:off x="609600" y="2349500"/>
          <a:ext cx="10972800" cy="37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1D1EAAA-88B6-43FF-962F-05B92CE2A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15008"/>
            <a:ext cx="10801200" cy="5913656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1E928540-2397-4EEB-B343-6AB1BA272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480053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6">
            <a:extLst>
              <a:ext uri="{FF2B5EF4-FFF2-40B4-BE49-F238E27FC236}">
                <a16:creationId xmlns:a16="http://schemas.microsoft.com/office/drawing/2014/main" xmlns="" id="{F539D503-A1B4-405D-939A-44FC8D0FF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355" y="1"/>
            <a:ext cx="1708645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3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09600" y="487795"/>
            <a:ext cx="109728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Технологии </a:t>
            </a:r>
            <a:r>
              <a:rPr lang="en-US" sz="3600" dirty="0" smtClean="0">
                <a:solidFill>
                  <a:schemeClr val="bg1"/>
                </a:solidFill>
              </a:rPr>
              <a:t>OLAP</a:t>
            </a:r>
            <a:endParaRPr lang="ru-RU" alt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>
            <a:off x="659373" y="1947862"/>
            <a:ext cx="5436627" cy="4287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Многомерную </a:t>
            </a:r>
            <a:r>
              <a:rPr lang="en-US" sz="3200" dirty="0" err="1">
                <a:solidFill>
                  <a:schemeClr val="bg1"/>
                </a:solidFill>
              </a:rPr>
              <a:t>модель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данных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можно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представить</a:t>
            </a:r>
            <a:r>
              <a:rPr lang="en-US" sz="3200" dirty="0">
                <a:solidFill>
                  <a:schemeClr val="bg1"/>
                </a:solidFill>
              </a:rPr>
              <a:t> в </a:t>
            </a:r>
            <a:r>
              <a:rPr lang="en-US" sz="3200" dirty="0" err="1">
                <a:solidFill>
                  <a:schemeClr val="bg1"/>
                </a:solidFill>
              </a:rPr>
              <a:t>виде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гиперкуба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Ячейками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гиперкуба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представляющего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модель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данных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являются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меры</a:t>
            </a:r>
            <a:r>
              <a:rPr lang="en-US" sz="3200" dirty="0">
                <a:solidFill>
                  <a:schemeClr val="bg1"/>
                </a:solidFill>
              </a:rPr>
              <a:t>, а </a:t>
            </a:r>
            <a:r>
              <a:rPr lang="en-US" sz="3200" dirty="0" err="1">
                <a:solidFill>
                  <a:schemeClr val="bg1"/>
                </a:solidFill>
              </a:rPr>
              <a:t>ребрами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 err="1">
                <a:solidFill>
                  <a:schemeClr val="bg1"/>
                </a:solidFill>
              </a:rPr>
              <a:t>измерения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endParaRPr lang="ru-RU" alt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E0D954A-5185-4742-9CCF-1385701485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484784"/>
            <a:ext cx="4932571" cy="43750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819360" y="471488"/>
            <a:ext cx="6854552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Три </a:t>
            </a:r>
            <a:r>
              <a:rPr lang="ru-RU" sz="3600" dirty="0">
                <a:solidFill>
                  <a:schemeClr val="bg1"/>
                </a:solidFill>
              </a:rPr>
              <a:t>типа </a:t>
            </a:r>
            <a:r>
              <a:rPr lang="ru-RU" sz="3600" dirty="0">
                <a:solidFill>
                  <a:schemeClr val="bg1"/>
                </a:solidFill>
              </a:rPr>
              <a:t>операций над </a:t>
            </a:r>
            <a:r>
              <a:rPr lang="ru-RU" sz="3600" dirty="0" smtClean="0">
                <a:solidFill>
                  <a:schemeClr val="bg1"/>
                </a:solidFill>
              </a:rPr>
              <a:t>гиперкубом:</a:t>
            </a:r>
            <a:endParaRPr lang="ru-RU" alt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5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7234AC1-A48C-4BC8-8D83-5617E5C83A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545738"/>
            <a:ext cx="4656912" cy="318206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695788A-F991-4100-B839-2243B7049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76" y="2589518"/>
            <a:ext cx="4656912" cy="3138281"/>
          </a:xfr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ED773F21-838D-4CAE-A900-C4AADE42309E}"/>
              </a:ext>
            </a:extLst>
          </p:cNvPr>
          <p:cNvSpPr txBox="1">
            <a:spLocks/>
          </p:cNvSpPr>
          <p:nvPr/>
        </p:nvSpPr>
        <p:spPr bwMode="auto">
          <a:xfrm>
            <a:off x="1455093" y="1852000"/>
            <a:ext cx="4300665" cy="5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Срез: 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1D6C8422-52EC-4478-A2FB-DA2BA66C84D1}"/>
              </a:ext>
            </a:extLst>
          </p:cNvPr>
          <p:cNvSpPr txBox="1">
            <a:spLocks/>
          </p:cNvSpPr>
          <p:nvPr/>
        </p:nvSpPr>
        <p:spPr>
          <a:xfrm>
            <a:off x="6952731" y="1895370"/>
            <a:ext cx="3999001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Вращение:</a:t>
            </a:r>
          </a:p>
        </p:txBody>
      </p:sp>
    </p:spTree>
    <p:extLst>
      <p:ext uri="{BB962C8B-B14F-4D97-AF65-F5344CB8AC3E}">
        <p14:creationId xmlns:p14="http://schemas.microsoft.com/office/powerpoint/2010/main" val="183546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812740" y="1056967"/>
            <a:ext cx="6566520" cy="94138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</a:rPr>
              <a:t>Консолидация и детализация </a:t>
            </a:r>
            <a:endParaRPr lang="ru-RU" alt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5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4025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5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9EA2EE4-CAEB-436C-96FE-6C4D4E8363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02" y="2024916"/>
            <a:ext cx="5364596" cy="4107358"/>
          </a:xfrm>
        </p:spPr>
      </p:pic>
    </p:spTree>
    <p:extLst>
      <p:ext uri="{BB962C8B-B14F-4D97-AF65-F5344CB8AC3E}">
        <p14:creationId xmlns:p14="http://schemas.microsoft.com/office/powerpoint/2010/main" val="353370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4295800" y="422275"/>
            <a:ext cx="5846440" cy="993775"/>
          </a:xfrm>
        </p:spPr>
        <p:txBody>
          <a:bodyPr/>
          <a:lstStyle/>
          <a:p>
            <a:r>
              <a:rPr lang="ru-RU" sz="3600" b="1" dirty="0"/>
              <a:t>Реализации OLAP в бизнесе</a:t>
            </a:r>
            <a:endParaRPr lang="ru-RU" alt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1024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участников</a:t>
            </a: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спикеров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пленарного заседания</a:t>
            </a: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панельные сессии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2BA5274-1932-4F3F-B59E-2DFAF4CB0E27}"/>
              </a:ext>
            </a:extLst>
          </p:cNvPr>
          <p:cNvSpPr txBox="1">
            <a:spLocks/>
          </p:cNvSpPr>
          <p:nvPr/>
        </p:nvSpPr>
        <p:spPr bwMode="auto">
          <a:xfrm>
            <a:off x="1090820" y="1643294"/>
            <a:ext cx="3992732" cy="7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Анализ данных.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5D0D921C-EC35-462F-B4CB-2DDDB9686DF7}"/>
              </a:ext>
            </a:extLst>
          </p:cNvPr>
          <p:cNvSpPr txBox="1">
            <a:spLocks/>
          </p:cNvSpPr>
          <p:nvPr/>
        </p:nvSpPr>
        <p:spPr>
          <a:xfrm>
            <a:off x="6744537" y="1487822"/>
            <a:ext cx="4347325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Финансовое планирование-бюджетирование.</a:t>
            </a:r>
          </a:p>
        </p:txBody>
      </p:sp>
      <p:pic>
        <p:nvPicPr>
          <p:cNvPr id="16" name="Рисунок 15" descr="Изображение выглядит как снимок экрана, компьютер, ноутбук, мони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A677FD4E-8CA7-4F64-BD35-FC256083A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6" y="2260575"/>
            <a:ext cx="5109375" cy="325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D1796D-E755-408B-A978-A73E6393D2DB}"/>
              </a:ext>
            </a:extLst>
          </p:cNvPr>
          <p:cNvSpPr txBox="1"/>
          <p:nvPr/>
        </p:nvSpPr>
        <p:spPr>
          <a:xfrm>
            <a:off x="1435622" y="5744130"/>
            <a:ext cx="330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SQL Server Analysis Service 2016</a:t>
            </a: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D7E27F3-F14D-40CD-8121-1E548B4EA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195" y="2182535"/>
            <a:ext cx="5259006" cy="340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59C4F5-D4AD-4C36-BF84-587A7038DCB4}"/>
              </a:ext>
            </a:extLst>
          </p:cNvPr>
          <p:cNvSpPr txBox="1"/>
          <p:nvPr/>
        </p:nvSpPr>
        <p:spPr>
          <a:xfrm>
            <a:off x="7965602" y="56653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Oracle Hyperion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участников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панельные сессии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2D427927-568F-42BA-8D18-F6B37689103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439816" y="462869"/>
            <a:ext cx="563041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/>
              <a:t>Финансовая консолидация.</a:t>
            </a:r>
          </a:p>
        </p:txBody>
      </p:sp>
      <p:pic>
        <p:nvPicPr>
          <p:cNvPr id="16" name="Объект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9196B3A-8647-4C7A-A024-34F83FA6C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3" y="1359793"/>
            <a:ext cx="7898170" cy="50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2438"/>
            <a:ext cx="3429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340B0F1-54E2-44CC-9924-25752203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790" y="-127795"/>
            <a:ext cx="10972800" cy="2074863"/>
          </a:xfrm>
        </p:spPr>
        <p:txBody>
          <a:bodyPr/>
          <a:lstStyle/>
          <a:p>
            <a:r>
              <a:rPr lang="ru-RU" sz="3600" dirty="0"/>
              <a:t>Лидеры рынка </a:t>
            </a:r>
            <a:r>
              <a:rPr lang="en-US" sz="3600" dirty="0"/>
              <a:t>OLAP-</a:t>
            </a:r>
            <a:r>
              <a:rPr lang="ru-RU" sz="3600" dirty="0"/>
              <a:t>систем</a:t>
            </a:r>
            <a:endParaRPr lang="ru-RU" alt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3B29623-D90A-44C4-B260-2610CC81A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1456820"/>
            <a:ext cx="3596640" cy="207141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руб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E52F964-400C-4CEB-ADEE-22A953983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13" y="1911974"/>
            <a:ext cx="4010578" cy="3232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18CE7F-906D-4C80-AF8A-0010BA28E1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4" y="3827545"/>
            <a:ext cx="5517925" cy="230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14670</TotalTime>
  <Words>147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Century Gothic</vt:lpstr>
      <vt:lpstr>Wingdings</vt:lpstr>
      <vt:lpstr>Arial</vt:lpstr>
      <vt:lpstr>Calibri</vt:lpstr>
      <vt:lpstr>Тема Office</vt:lpstr>
      <vt:lpstr>Аналитическая обработка данных. OLAP-технологии в сфере предпринимательства</vt:lpstr>
      <vt:lpstr>Основу аналитической обработки составляют хранилища данных (DWH), основные требования к которым:</vt:lpstr>
      <vt:lpstr>Презентация PowerPoint</vt:lpstr>
      <vt:lpstr>Технологии OLAP</vt:lpstr>
      <vt:lpstr>Три типа операций над гиперкубом:</vt:lpstr>
      <vt:lpstr>Консолидация и детализация </vt:lpstr>
      <vt:lpstr>Реализации OLAP в бизнесе</vt:lpstr>
      <vt:lpstr>Финансовая консолидация.</vt:lpstr>
      <vt:lpstr>Лидеры рынка OLAP-систем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ILOP</cp:lastModifiedBy>
  <cp:revision>602</cp:revision>
  <dcterms:created xsi:type="dcterms:W3CDTF">2016-07-14T12:34:36Z</dcterms:created>
  <dcterms:modified xsi:type="dcterms:W3CDTF">2020-04-15T04:00:32Z</dcterms:modified>
</cp:coreProperties>
</file>