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7"/>
  </p:notesMasterIdLst>
  <p:sldIdLst>
    <p:sldId id="266" r:id="rId2"/>
    <p:sldId id="283" r:id="rId3"/>
    <p:sldId id="271" r:id="rId4"/>
    <p:sldId id="286" r:id="rId5"/>
    <p:sldId id="282" r:id="rId6"/>
    <p:sldId id="278" r:id="rId7"/>
    <p:sldId id="279" r:id="rId8"/>
    <p:sldId id="265" r:id="rId9"/>
    <p:sldId id="281" r:id="rId10"/>
    <p:sldId id="280" r:id="rId11"/>
    <p:sldId id="285" r:id="rId12"/>
    <p:sldId id="288" r:id="rId13"/>
    <p:sldId id="272" r:id="rId14"/>
    <p:sldId id="287" r:id="rId15"/>
    <p:sldId id="259" r:id="rId16"/>
  </p:sldIdLst>
  <p:sldSz cx="12192000" cy="6858000"/>
  <p:notesSz cx="6858000" cy="9144000"/>
  <p:embeddedFontLst>
    <p:embeddedFont>
      <p:font typeface="Century Gothic" pitchFamily="34" charset="0"/>
      <p:regular r:id="rId18"/>
      <p:bold r:id="rId19"/>
      <p:italic r:id="rId20"/>
      <p:boldItalic r:id="rId21"/>
    </p:embeddedFont>
    <p:embeddedFont>
      <p:font typeface="Calibri" pitchFamily="34" charset="0"/>
      <p:regular r:id="rId22"/>
      <p:bold r:id="rId23"/>
      <p:italic r:id="rId24"/>
      <p:boldItalic r:id="rId25"/>
    </p:embeddedFont>
  </p:embeddedFont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9DA4"/>
    <a:srgbClr val="128C91"/>
    <a:srgbClr val="13969D"/>
    <a:srgbClr val="3F9F83"/>
    <a:srgbClr val="16ABB2"/>
    <a:srgbClr val="7A4684"/>
    <a:srgbClr val="51A65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87" autoAdjust="0"/>
    <p:restoredTop sz="94186" autoAdjust="0"/>
  </p:normalViewPr>
  <p:slideViewPr>
    <p:cSldViewPr showGuides="1">
      <p:cViewPr varScale="1">
        <p:scale>
          <a:sx n="69" d="100"/>
          <a:sy n="69" d="100"/>
        </p:scale>
        <p:origin x="-282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4C85A3F-6AE6-46C2-9A6C-482542DB4DBA}" type="datetimeFigureOut">
              <a:rPr lang="ru-RU"/>
              <a:pPr>
                <a:defRPr/>
              </a:pPr>
              <a:t>06.04.2020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589B2BD-C126-4C7F-8B5C-590DCD3647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CDD76-AB61-4054-8209-B0F8E37186F9}" type="datetimeFigureOut">
              <a:rPr lang="ru-RU"/>
              <a:pPr>
                <a:defRPr/>
              </a:pPr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67DAF-0C67-46B2-A2A8-BEF34F1EBA6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056605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EFCE4-AEEC-4485-9015-7825D9CC9591}" type="datetimeFigureOut">
              <a:rPr lang="ru-RU"/>
              <a:pPr>
                <a:defRPr/>
              </a:pPr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A5666-4A62-4720-BDD6-48E1234D311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741139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F7D2C-615A-4452-9A26-9C0E77ED3D56}" type="datetimeFigureOut">
              <a:rPr lang="ru-RU"/>
              <a:pPr>
                <a:defRPr/>
              </a:pPr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1E287-44C5-4AE6-AA3F-2314225313E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489056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D1651-5FFB-4B4A-B201-90964F5B07A8}" type="datetimeFigureOut">
              <a:rPr lang="ru-RU"/>
              <a:pPr>
                <a:defRPr/>
              </a:pPr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32A19-F267-4BB4-A0BB-F099E3C1676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295462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8180A-010D-43E4-9DCE-52B96367BE0A}" type="datetimeFigureOut">
              <a:rPr lang="ru-RU"/>
              <a:pPr>
                <a:defRPr/>
              </a:pPr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653EE-F243-4DEF-A689-90B801F5341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871504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6DD21-AAC9-4EFE-93E0-069E8D7EB401}" type="datetimeFigureOut">
              <a:rPr lang="ru-RU"/>
              <a:pPr>
                <a:defRPr/>
              </a:pPr>
              <a:t>06.04.2020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B1E60-AB2A-407E-8AB5-A68BFFA18EE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704575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80555-C40A-49C9-9C98-CF6E3C7DE6D1}" type="datetimeFigureOut">
              <a:rPr lang="ru-RU"/>
              <a:pPr>
                <a:defRPr/>
              </a:pPr>
              <a:t>06.04.2020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73E28-770A-430A-8409-81A8490B6A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890742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80EDB-E0C2-4D0D-A307-9855A5A0B2BA}" type="datetimeFigureOut">
              <a:rPr lang="ru-RU"/>
              <a:pPr>
                <a:defRPr/>
              </a:pPr>
              <a:t>06.04.2020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DFF1F-38C3-46A3-9550-18CB76F20A1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715127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AD89B-9477-4B1A-8A46-60D14FD62C3A}" type="datetimeFigureOut">
              <a:rPr lang="ru-RU"/>
              <a:pPr>
                <a:defRPr/>
              </a:pPr>
              <a:t>06.04.2020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62A73-F87A-4C5D-A8F5-135286372DE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330931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33EA8-5E6E-43D0-8395-D3A1E5CFC2F1}" type="datetimeFigureOut">
              <a:rPr lang="ru-RU"/>
              <a:pPr>
                <a:defRPr/>
              </a:pPr>
              <a:t>06.04.2020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0DD53-1FCF-4E2F-8095-44522081EA6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594305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80900-F7BD-4B99-8CEB-E6C00EC26640}" type="datetimeFigureOut">
              <a:rPr lang="ru-RU"/>
              <a:pPr>
                <a:defRPr/>
              </a:pPr>
              <a:t>06.04.2020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E34E9-D5E0-4856-8ACE-643C0C266D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982182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489F3F1-F150-456D-9F86-3C0EB8817AB7}" type="datetimeFigureOut">
              <a:rPr lang="ru-RU"/>
              <a:pPr>
                <a:defRPr/>
              </a:pPr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777119-2EDC-4BCE-9396-7DD425CBBD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>
          <a:xfrm>
            <a:off x="738150" y="2428868"/>
            <a:ext cx="8280400" cy="1470025"/>
          </a:xfrm>
        </p:spPr>
        <p:txBody>
          <a:bodyPr/>
          <a:lstStyle/>
          <a:p>
            <a:r>
              <a:rPr lang="ru-RU" altLang="ru-RU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3F9F83"/>
                </a:solidFill>
                <a:latin typeface="Century Gothic" panose="020B0502020202020204" pitchFamily="34" charset="0"/>
              </a:rPr>
              <a:t>Презентация на тему:</a:t>
            </a:r>
            <a:br>
              <a:rPr lang="ru-RU" altLang="ru-RU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3F9F83"/>
                </a:solidFill>
                <a:latin typeface="Century Gothic" panose="020B0502020202020204" pitchFamily="34" charset="0"/>
              </a:rPr>
            </a:br>
            <a:r>
              <a:rPr lang="ru-RU" altLang="ru-RU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3F9F83"/>
                </a:solidFill>
                <a:latin typeface="Century Gothic" panose="020B0502020202020204" pitchFamily="34" charset="0"/>
              </a:rPr>
              <a:t>«Инновации в гостиничном бизнесе»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53190" y="4643446"/>
            <a:ext cx="3571900" cy="1752600"/>
          </a:xfrm>
        </p:spPr>
        <p:txBody>
          <a:bodyPr/>
          <a:lstStyle/>
          <a:p>
            <a:pPr algn="l">
              <a:defRPr/>
            </a:pPr>
            <a:r>
              <a:rPr lang="ru-RU" sz="16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13969D"/>
                </a:solidFill>
                <a:latin typeface="Century Gothic" panose="020B0502020202020204" pitchFamily="34" charset="0"/>
              </a:rPr>
              <a:t>Составитель:</a:t>
            </a:r>
          </a:p>
          <a:p>
            <a:pPr algn="l">
              <a:defRPr/>
            </a:pPr>
            <a:r>
              <a:rPr lang="ru-RU" sz="16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13969D"/>
                </a:solidFill>
                <a:latin typeface="Century Gothic" panose="020B0502020202020204" pitchFamily="34" charset="0"/>
              </a:rPr>
              <a:t>Сенина Анастасия</a:t>
            </a:r>
          </a:p>
          <a:p>
            <a:pPr algn="l">
              <a:defRPr/>
            </a:pPr>
            <a:r>
              <a:rPr lang="ru-RU" sz="16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13969D"/>
                </a:solidFill>
                <a:latin typeface="Century Gothic" panose="020B0502020202020204" pitchFamily="34" charset="0"/>
              </a:rPr>
              <a:t>Дмитриевна</a:t>
            </a:r>
          </a:p>
          <a:p>
            <a:pPr algn="l">
              <a:defRPr/>
            </a:pPr>
            <a:r>
              <a:rPr lang="ru-RU" sz="16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13969D"/>
                </a:solidFill>
                <a:latin typeface="Century Gothic" panose="020B0502020202020204" pitchFamily="34" charset="0"/>
              </a:rPr>
              <a:t>Студентка 1 курса</a:t>
            </a:r>
          </a:p>
          <a:p>
            <a:pPr algn="l">
              <a:defRPr/>
            </a:pPr>
            <a:r>
              <a:rPr lang="ru-RU" sz="16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13969D"/>
                </a:solidFill>
                <a:latin typeface="Century Gothic" panose="020B0502020202020204" pitchFamily="34" charset="0"/>
              </a:rPr>
              <a:t>Гостиничного дела</a:t>
            </a:r>
          </a:p>
          <a:p>
            <a:pPr algn="l">
              <a:defRPr/>
            </a:pPr>
            <a:r>
              <a:rPr lang="ru-RU" sz="16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13969D"/>
                </a:solidFill>
                <a:latin typeface="Century Gothic" panose="020B0502020202020204" pitchFamily="34" charset="0"/>
              </a:rPr>
              <a:t>Научный руководитель:</a:t>
            </a:r>
          </a:p>
          <a:p>
            <a:pPr algn="l">
              <a:defRPr/>
            </a:pPr>
            <a:r>
              <a:rPr lang="ru-RU" sz="1600" b="1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13969D"/>
                </a:solidFill>
                <a:latin typeface="Century Gothic" panose="020B0502020202020204" pitchFamily="34" charset="0"/>
              </a:rPr>
              <a:t>Шепелева</a:t>
            </a:r>
            <a:r>
              <a:rPr lang="ru-RU" sz="16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13969D"/>
                </a:solidFill>
                <a:latin typeface="Century Gothic" panose="020B0502020202020204" pitchFamily="34" charset="0"/>
              </a:rPr>
              <a:t> Ольга Юрьевна</a:t>
            </a:r>
          </a:p>
          <a:p>
            <a:pPr algn="l">
              <a:defRPr/>
            </a:pPr>
            <a:endParaRPr lang="ru-RU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558338" y="0"/>
            <a:ext cx="2635250" cy="6858000"/>
          </a:xfrm>
          <a:prstGeom prst="rect">
            <a:avLst/>
          </a:prstGeom>
          <a:gradFill>
            <a:gsLst>
              <a:gs pos="0">
                <a:srgbClr val="128C91"/>
              </a:gs>
              <a:gs pos="100000">
                <a:srgbClr val="51A65D"/>
              </a:gs>
            </a:gsLst>
            <a:lin ang="498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077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93313" y="0"/>
            <a:ext cx="22002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620713"/>
            <a:ext cx="5715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595274" y="1214422"/>
            <a:ext cx="10972800" cy="1012825"/>
          </a:xfrm>
        </p:spPr>
        <p:txBody>
          <a:bodyPr/>
          <a:lstStyle/>
          <a:p>
            <a:r>
              <a:rPr lang="en-US" altLang="ru-RU" sz="2000" b="1" dirty="0" smtClean="0">
                <a:solidFill>
                  <a:srgbClr val="002060"/>
                </a:solidFill>
                <a:latin typeface="Century Gothic" pitchFamily="34" charset="0"/>
              </a:rPr>
              <a:t>Premier Inn Covent Garden Hotel </a:t>
            </a:r>
            <a:r>
              <a:rPr lang="ru-RU" altLang="ru-RU" sz="2000" b="1" dirty="0" smtClean="0">
                <a:solidFill>
                  <a:srgbClr val="002060"/>
                </a:solidFill>
                <a:latin typeface="Century Gothic" pitchFamily="34" charset="0"/>
              </a:rPr>
              <a:t>в Лондоне </a:t>
            </a:r>
            <a:r>
              <a:rPr lang="ru-RU" sz="2000" b="1" dirty="0" smtClean="0">
                <a:solidFill>
                  <a:srgbClr val="002060"/>
                </a:solidFill>
                <a:latin typeface="Century Gothic" pitchFamily="34" charset="0"/>
              </a:rPr>
              <a:t>который выпустил собственное приложение для смартфонов, аккумулирующее данные об инфраструктуре,  окружающей гостя на основе данных его </a:t>
            </a:r>
            <a:r>
              <a:rPr lang="ru-RU" sz="2000" b="1" dirty="0" err="1" smtClean="0">
                <a:solidFill>
                  <a:srgbClr val="002060"/>
                </a:solidFill>
                <a:latin typeface="Century Gothic" pitchFamily="34" charset="0"/>
              </a:rPr>
              <a:t>геолокации</a:t>
            </a:r>
            <a:r>
              <a:rPr lang="ru-RU" dirty="0" smtClean="0">
                <a:solidFill>
                  <a:srgbClr val="002060"/>
                </a:solidFill>
              </a:rPr>
              <a:t>. </a:t>
            </a:r>
            <a:endParaRPr lang="ru-RU" altLang="ru-RU" b="1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124" name="Объект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91725" y="0"/>
            <a:ext cx="22002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988" y="452438"/>
            <a:ext cx="34290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6950" y="6480175"/>
            <a:ext cx="76581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Содержимое 6" descr="65.png"/>
          <p:cNvPicPr>
            <a:picLocks noGrp="1" noChangeAspect="1"/>
          </p:cNvPicPr>
          <p:nvPr>
            <p:ph idx="1"/>
          </p:nvPr>
        </p:nvPicPr>
        <p:blipFill>
          <a:blip r:embed="rId5"/>
          <a:srcRect l="2459" r="15304"/>
          <a:stretch>
            <a:fillRect/>
          </a:stretch>
        </p:blipFill>
        <p:spPr>
          <a:xfrm>
            <a:off x="238084" y="2428868"/>
            <a:ext cx="5572164" cy="3811360"/>
          </a:xfrm>
        </p:spPr>
      </p:pic>
      <p:pic>
        <p:nvPicPr>
          <p:cNvPr id="9" name="Рисунок 8" descr="56.png"/>
          <p:cNvPicPr>
            <a:picLocks noChangeAspect="1"/>
          </p:cNvPicPr>
          <p:nvPr/>
        </p:nvPicPr>
        <p:blipFill>
          <a:blip r:embed="rId6"/>
          <a:srcRect l="4569" r="11109"/>
          <a:stretch>
            <a:fillRect/>
          </a:stretch>
        </p:blipFill>
        <p:spPr>
          <a:xfrm>
            <a:off x="6238876" y="2428868"/>
            <a:ext cx="5715040" cy="381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556750" y="0"/>
            <a:ext cx="2635250" cy="6853238"/>
          </a:xfrm>
          <a:prstGeom prst="rect">
            <a:avLst/>
          </a:prstGeom>
          <a:gradFill>
            <a:gsLst>
              <a:gs pos="0">
                <a:srgbClr val="128C91"/>
              </a:gs>
              <a:gs pos="100000">
                <a:srgbClr val="7A4684"/>
              </a:gs>
            </a:gsLst>
            <a:lin ang="498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101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93313" y="0"/>
            <a:ext cx="22002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620713"/>
            <a:ext cx="5715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66646" y="1857364"/>
            <a:ext cx="9644130" cy="1470025"/>
          </a:xfrm>
        </p:spPr>
        <p:txBody>
          <a:bodyPr/>
          <a:lstStyle/>
          <a:p>
            <a:pPr algn="l"/>
            <a:r>
              <a:rPr lang="ru-RU" sz="28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128C91"/>
                </a:solidFill>
                <a:latin typeface="Century Gothic" pitchFamily="34" charset="0"/>
              </a:rPr>
              <a:t>Таким образом, мы выяснили, что на сегодняшний день существует множество отелей, успешно внедряющих разные виды инноваций. </a:t>
            </a:r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128C91"/>
                </a:solidFill>
                <a:latin typeface="Century Gothic" pitchFamily="34" charset="0"/>
              </a:rPr>
              <a:t/>
            </a:r>
            <a:b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128C91"/>
                </a:solidFill>
                <a:latin typeface="Century Gothic" pitchFamily="34" charset="0"/>
              </a:rPr>
            </a:br>
            <a:endParaRPr lang="ru-RU" sz="2400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rgbClr val="128C91"/>
              </a:solidFill>
              <a:latin typeface="Century Gothic" pitchFamily="34" charset="0"/>
            </a:endParaRPr>
          </a:p>
        </p:txBody>
      </p:sp>
      <p:pic>
        <p:nvPicPr>
          <p:cNvPr id="7" name="Рисунок 6" descr="innovation-icon.png"/>
          <p:cNvPicPr>
            <a:picLocks noChangeAspect="1"/>
          </p:cNvPicPr>
          <p:nvPr/>
        </p:nvPicPr>
        <p:blipFill>
          <a:blip r:embed="rId4"/>
          <a:srcRect b="12499"/>
          <a:stretch>
            <a:fillRect/>
          </a:stretch>
        </p:blipFill>
        <p:spPr>
          <a:xfrm>
            <a:off x="6381752" y="3857628"/>
            <a:ext cx="3020781" cy="26432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8084" y="3318570"/>
            <a:ext cx="62151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128C91"/>
                </a:solidFill>
                <a:latin typeface="Century Gothic" pitchFamily="34" charset="0"/>
              </a:rPr>
              <a:t>Однако российским </a:t>
            </a:r>
            <a:r>
              <a:rPr lang="ru-RU" sz="2800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128C91"/>
                </a:solidFill>
                <a:latin typeface="Century Gothic" pitchFamily="34" charset="0"/>
              </a:rPr>
              <a:t>отельерам</a:t>
            </a:r>
            <a:r>
              <a:rPr lang="ru-RU" sz="28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128C91"/>
                </a:solidFill>
                <a:latin typeface="Century Gothic" pitchFamily="34" charset="0"/>
              </a:rPr>
              <a:t> стоит уделить должное внимание технологическому развитию, так как на данный момент сложно выделить отель готовый к четвертой промышленной революции и критической ситуации в мире.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556750" y="0"/>
            <a:ext cx="2635250" cy="6853238"/>
          </a:xfrm>
          <a:prstGeom prst="rect">
            <a:avLst/>
          </a:prstGeom>
          <a:gradFill>
            <a:gsLst>
              <a:gs pos="0">
                <a:srgbClr val="128C91"/>
              </a:gs>
              <a:gs pos="100000">
                <a:srgbClr val="7A4684"/>
              </a:gs>
            </a:gsLst>
            <a:lin ang="498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101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93313" y="0"/>
            <a:ext cx="22002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646" y="214290"/>
            <a:ext cx="5715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-333420" y="642918"/>
            <a:ext cx="10363200" cy="1470025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График бронирований и отмен в отелях </a:t>
            </a:r>
            <a:r>
              <a:rPr lang="ru-RU" sz="2800" b="1" dirty="0" smtClean="0">
                <a:solidFill>
                  <a:srgbClr val="002060"/>
                </a:solidFill>
              </a:rPr>
              <a:t>России в 2020 году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0" name="Рисунок 9" descr="999999.png"/>
          <p:cNvPicPr>
            <a:picLocks noChangeAspect="1"/>
          </p:cNvPicPr>
          <p:nvPr/>
        </p:nvPicPr>
        <p:blipFill>
          <a:blip r:embed="rId4"/>
          <a:srcRect t="8000"/>
          <a:stretch>
            <a:fillRect/>
          </a:stretch>
        </p:blipFill>
        <p:spPr>
          <a:xfrm>
            <a:off x="595273" y="1857364"/>
            <a:ext cx="8286809" cy="5000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Овал 24"/>
          <p:cNvSpPr/>
          <p:nvPr/>
        </p:nvSpPr>
        <p:spPr>
          <a:xfrm>
            <a:off x="8380413" y="2747963"/>
            <a:ext cx="2525712" cy="2525712"/>
          </a:xfrm>
          <a:prstGeom prst="ellipse">
            <a:avLst/>
          </a:prstGeom>
          <a:gradFill>
            <a:gsLst>
              <a:gs pos="0">
                <a:srgbClr val="128C91"/>
              </a:gs>
              <a:gs pos="100000">
                <a:srgbClr val="7A4684"/>
              </a:gs>
            </a:gsLst>
            <a:lin ang="498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4794250" y="2714625"/>
            <a:ext cx="2525713" cy="2524125"/>
          </a:xfrm>
          <a:prstGeom prst="ellipse">
            <a:avLst/>
          </a:prstGeom>
          <a:gradFill>
            <a:gsLst>
              <a:gs pos="0">
                <a:srgbClr val="128C91"/>
              </a:gs>
              <a:gs pos="100000">
                <a:srgbClr val="7A4684"/>
              </a:gs>
            </a:gsLst>
            <a:lin ang="498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1189038" y="2714625"/>
            <a:ext cx="2524125" cy="2524125"/>
          </a:xfrm>
          <a:prstGeom prst="ellipse">
            <a:avLst/>
          </a:prstGeom>
          <a:gradFill>
            <a:gsLst>
              <a:gs pos="0">
                <a:srgbClr val="128C91"/>
              </a:gs>
              <a:gs pos="100000">
                <a:srgbClr val="7A4684"/>
              </a:gs>
            </a:gsLst>
            <a:lin ang="498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269" name="Заголовок 1"/>
          <p:cNvSpPr>
            <a:spLocks noGrp="1"/>
          </p:cNvSpPr>
          <p:nvPr>
            <p:ph type="title"/>
          </p:nvPr>
        </p:nvSpPr>
        <p:spPr>
          <a:xfrm>
            <a:off x="595274" y="1285860"/>
            <a:ext cx="10972800" cy="1143000"/>
          </a:xfrm>
        </p:spPr>
        <p:txBody>
          <a:bodyPr/>
          <a:lstStyle/>
          <a:p>
            <a:r>
              <a:rPr lang="ru-RU" altLang="ru-RU" sz="36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149DA4"/>
                </a:solidFill>
                <a:latin typeface="Century Gothic" panose="020B0502020202020204" pitchFamily="34" charset="0"/>
              </a:rPr>
              <a:t>Изменения основных показателей в отрасли в связи с </a:t>
            </a:r>
            <a:r>
              <a:rPr lang="ru-RU" altLang="ru-RU" sz="3600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149DA4"/>
                </a:solidFill>
                <a:latin typeface="Century Gothic" panose="020B0502020202020204" pitchFamily="34" charset="0"/>
              </a:rPr>
              <a:t>коронавирусом</a:t>
            </a:r>
            <a:r>
              <a:rPr lang="ru-RU" altLang="ru-RU" sz="36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149DA4"/>
                </a:solidFill>
                <a:latin typeface="Century Gothic" panose="020B0502020202020204" pitchFamily="34" charset="0"/>
              </a:rPr>
              <a:t>: </a:t>
            </a:r>
          </a:p>
        </p:txBody>
      </p:sp>
      <p:pic>
        <p:nvPicPr>
          <p:cNvPr id="11270" name="Объект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91725" y="0"/>
            <a:ext cx="22002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988" y="452438"/>
            <a:ext cx="34290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6950" y="6480175"/>
            <a:ext cx="76581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TextBox 13"/>
          <p:cNvSpPr txBox="1">
            <a:spLocks noChangeArrowheads="1"/>
          </p:cNvSpPr>
          <p:nvPr/>
        </p:nvSpPr>
        <p:spPr bwMode="auto">
          <a:xfrm>
            <a:off x="1381092" y="3214686"/>
            <a:ext cx="20875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Сокращение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персонала на</a:t>
            </a:r>
            <a:endParaRPr lang="ru-RU" altLang="ru-RU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274" name="TextBox 14"/>
          <p:cNvSpPr txBox="1">
            <a:spLocks noChangeArrowheads="1"/>
          </p:cNvSpPr>
          <p:nvPr/>
        </p:nvSpPr>
        <p:spPr bwMode="auto">
          <a:xfrm>
            <a:off x="1452530" y="3857628"/>
            <a:ext cx="18716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1/3</a:t>
            </a:r>
            <a:endParaRPr lang="ru-RU" altLang="ru-RU" sz="4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275" name="TextBox 15"/>
          <p:cNvSpPr txBox="1">
            <a:spLocks noChangeArrowheads="1"/>
          </p:cNvSpPr>
          <p:nvPr/>
        </p:nvSpPr>
        <p:spPr bwMode="auto">
          <a:xfrm>
            <a:off x="5238744" y="3857628"/>
            <a:ext cx="18002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38,9%</a:t>
            </a:r>
            <a:endParaRPr lang="ru-RU" altLang="ru-RU" sz="4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276" name="TextBox 16"/>
          <p:cNvSpPr txBox="1">
            <a:spLocks noChangeArrowheads="1"/>
          </p:cNvSpPr>
          <p:nvPr/>
        </p:nvSpPr>
        <p:spPr bwMode="auto">
          <a:xfrm>
            <a:off x="5095868" y="3143248"/>
            <a:ext cx="18716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Сокращение вакансий на</a:t>
            </a:r>
            <a:endParaRPr lang="ru-RU" altLang="ru-RU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277" name="TextBox 17"/>
          <p:cNvSpPr txBox="1">
            <a:spLocks noChangeArrowheads="1"/>
          </p:cNvSpPr>
          <p:nvPr/>
        </p:nvSpPr>
        <p:spPr bwMode="auto">
          <a:xfrm>
            <a:off x="8382016" y="3714752"/>
            <a:ext cx="27654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$</a:t>
            </a:r>
            <a:r>
              <a:rPr lang="ru-RU" altLang="ru-RU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100млн.</a:t>
            </a:r>
            <a:endParaRPr lang="ru-RU" altLang="ru-RU" sz="4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278" name="TextBox 18"/>
          <p:cNvSpPr txBox="1">
            <a:spLocks noChangeArrowheads="1"/>
          </p:cNvSpPr>
          <p:nvPr/>
        </p:nvSpPr>
        <p:spPr bwMode="auto">
          <a:xfrm>
            <a:off x="8453454" y="2857496"/>
            <a:ext cx="23574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Российские туроператоры оценивают потери в </a:t>
            </a:r>
            <a:endParaRPr lang="ru-RU" altLang="ru-RU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556750" y="0"/>
            <a:ext cx="2635250" cy="6853238"/>
          </a:xfrm>
          <a:prstGeom prst="rect">
            <a:avLst/>
          </a:prstGeom>
          <a:gradFill>
            <a:gsLst>
              <a:gs pos="0">
                <a:srgbClr val="128C91"/>
              </a:gs>
              <a:gs pos="100000">
                <a:srgbClr val="7A4684"/>
              </a:gs>
            </a:gsLst>
            <a:lin ang="498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101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93313" y="0"/>
            <a:ext cx="22002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620713"/>
            <a:ext cx="5715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-190544" y="1428736"/>
            <a:ext cx="10363200" cy="1470025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Century Gothic" pitchFamily="34" charset="0"/>
              </a:rPr>
              <a:t>Спасибо за внимание!</a:t>
            </a:r>
            <a:endParaRPr lang="ru-RU" b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10" name="Рисунок 9" descr="67876676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472" y="2786058"/>
            <a:ext cx="5786478" cy="38219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1713" y="1535113"/>
            <a:ext cx="5108575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86650" y="-25400"/>
            <a:ext cx="4705350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ctrTitle"/>
          </p:nvPr>
        </p:nvSpPr>
        <p:spPr>
          <a:xfrm>
            <a:off x="595274" y="3071810"/>
            <a:ext cx="8758261" cy="1470025"/>
          </a:xfrm>
        </p:spPr>
        <p:txBody>
          <a:bodyPr/>
          <a:lstStyle/>
          <a:p>
            <a:pPr algn="l"/>
            <a:r>
              <a:rPr lang="ru-RU" sz="28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13969D"/>
                </a:solidFill>
                <a:latin typeface="Century Gothic" pitchFamily="34" charset="0"/>
              </a:rPr>
              <a:t>Современный мир характеризуется динамичными изменениями во всех сферах деятельности. Новые информационные </a:t>
            </a:r>
            <a:r>
              <a:rPr lang="ru-RU" sz="28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13969D"/>
                </a:solidFill>
                <a:latin typeface="Century Gothic" pitchFamily="34" charset="0"/>
              </a:rPr>
              <a:t>технологии позволяют </a:t>
            </a:r>
            <a:r>
              <a:rPr lang="ru-RU" sz="28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13969D"/>
                </a:solidFill>
                <a:latin typeface="Century Gothic" pitchFamily="34" charset="0"/>
              </a:rPr>
              <a:t>активно развивать бизнес в цифровой среде.</a:t>
            </a:r>
            <a:br>
              <a:rPr lang="ru-RU" sz="28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13969D"/>
                </a:solidFill>
                <a:latin typeface="Century Gothic" pitchFamily="34" charset="0"/>
              </a:rPr>
            </a:br>
            <a:r>
              <a:rPr lang="ru-RU" sz="28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13969D"/>
                </a:solidFill>
                <a:latin typeface="Century Gothic" pitchFamily="34" charset="0"/>
              </a:rPr>
              <a:t> </a:t>
            </a:r>
            <a:br>
              <a:rPr lang="ru-RU" sz="28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13969D"/>
                </a:solidFill>
                <a:latin typeface="Century Gothic" pitchFamily="34" charset="0"/>
              </a:rPr>
            </a:br>
            <a:r>
              <a:rPr lang="ru-RU" altLang="ru-RU" sz="3600" dirty="0" smtClean="0">
                <a:latin typeface="Century Gothic" pitchFamily="34" charset="0"/>
              </a:rPr>
              <a:t/>
            </a:r>
            <a:br>
              <a:rPr lang="ru-RU" altLang="ru-RU" sz="3600" dirty="0" smtClean="0">
                <a:latin typeface="Century Gothic" pitchFamily="34" charset="0"/>
              </a:rPr>
            </a:br>
            <a:r>
              <a:rPr lang="ru-RU" altLang="ru-RU" sz="3600" dirty="0" smtClean="0">
                <a:latin typeface="Century Gothic" pitchFamily="34" charset="0"/>
              </a:rPr>
              <a:t/>
            </a:r>
            <a:br>
              <a:rPr lang="ru-RU" altLang="ru-RU" sz="3600" dirty="0" smtClean="0">
                <a:latin typeface="Century Gothic" pitchFamily="34" charset="0"/>
              </a:rPr>
            </a:br>
            <a:endParaRPr lang="ru-RU" altLang="ru-RU" sz="3600" dirty="0" smtClean="0">
              <a:latin typeface="Century Gothic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556750" y="0"/>
            <a:ext cx="2635250" cy="6853238"/>
          </a:xfrm>
          <a:prstGeom prst="rect">
            <a:avLst/>
          </a:prstGeom>
          <a:gradFill>
            <a:gsLst>
              <a:gs pos="0">
                <a:srgbClr val="128C91"/>
              </a:gs>
              <a:gs pos="100000">
                <a:srgbClr val="7A4684"/>
              </a:gs>
            </a:gsLst>
            <a:lin ang="498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101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93313" y="0"/>
            <a:ext cx="22002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620713"/>
            <a:ext cx="5715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3-5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3190" y="3857628"/>
            <a:ext cx="2724152" cy="27241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5274" y="4143380"/>
            <a:ext cx="57864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13969D"/>
                </a:solidFill>
                <a:latin typeface="Century Gothic" pitchFamily="34" charset="0"/>
              </a:rPr>
              <a:t>На сегодняшний день и</a:t>
            </a:r>
            <a:r>
              <a:rPr lang="ru-RU" altLang="ru-RU" sz="28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13969D"/>
                </a:solidFill>
                <a:latin typeface="Century Gothic" pitchFamily="34" charset="0"/>
              </a:rPr>
              <a:t>нновация – движущая сила развития конкурентоспособного предпринимательства.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ctrTitle"/>
          </p:nvPr>
        </p:nvSpPr>
        <p:spPr>
          <a:xfrm>
            <a:off x="738150" y="3714752"/>
            <a:ext cx="8280400" cy="1470025"/>
          </a:xfrm>
        </p:spPr>
        <p:txBody>
          <a:bodyPr/>
          <a:lstStyle/>
          <a:p>
            <a:pPr algn="l"/>
            <a:r>
              <a:rPr lang="ru-RU" sz="28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13969D"/>
                </a:solidFill>
                <a:latin typeface="Century Gothic" pitchFamily="34" charset="0"/>
              </a:rPr>
              <a:t>К целям инновационной деятельности в гостиничном секторе экономики относят: </a:t>
            </a:r>
            <a:r>
              <a:rPr lang="ru-RU" sz="2800" dirty="0" smtClean="0">
                <a:solidFill>
                  <a:srgbClr val="13969D"/>
                </a:solidFill>
                <a:latin typeface="Century Gothic" pitchFamily="34" charset="0"/>
              </a:rPr>
              <a:t/>
            </a:r>
            <a:br>
              <a:rPr lang="ru-RU" sz="2800" dirty="0" smtClean="0">
                <a:solidFill>
                  <a:srgbClr val="13969D"/>
                </a:solidFill>
                <a:latin typeface="Century Gothic" pitchFamily="34" charset="0"/>
              </a:rPr>
            </a:br>
            <a:r>
              <a:rPr lang="ru-RU" sz="2800" dirty="0" smtClean="0">
                <a:solidFill>
                  <a:srgbClr val="13969D"/>
                </a:solidFill>
                <a:latin typeface="Century Gothic" pitchFamily="34" charset="0"/>
              </a:rPr>
              <a:t/>
            </a:r>
            <a:br>
              <a:rPr lang="ru-RU" sz="2800" dirty="0" smtClean="0">
                <a:solidFill>
                  <a:srgbClr val="13969D"/>
                </a:solidFill>
                <a:latin typeface="Century Gothic" pitchFamily="34" charset="0"/>
              </a:rPr>
            </a:br>
            <a:r>
              <a:rPr lang="ru-RU" sz="2800" dirty="0" smtClean="0">
                <a:solidFill>
                  <a:srgbClr val="13969D"/>
                </a:solidFill>
                <a:latin typeface="Century Gothic" pitchFamily="34" charset="0"/>
              </a:rPr>
              <a:t> - увеличение контроля за степенью влияния потребителя на рынке;</a:t>
            </a:r>
            <a:br>
              <a:rPr lang="ru-RU" sz="2800" dirty="0" smtClean="0">
                <a:solidFill>
                  <a:srgbClr val="13969D"/>
                </a:solidFill>
                <a:latin typeface="Century Gothic" pitchFamily="34" charset="0"/>
              </a:rPr>
            </a:br>
            <a:r>
              <a:rPr lang="ru-RU" sz="2800" dirty="0" smtClean="0">
                <a:solidFill>
                  <a:srgbClr val="13969D"/>
                </a:solidFill>
                <a:latin typeface="Century Gothic" pitchFamily="34" charset="0"/>
              </a:rPr>
              <a:t> - рост конкурентоспособности организации;</a:t>
            </a:r>
            <a:br>
              <a:rPr lang="ru-RU" sz="2800" dirty="0" smtClean="0">
                <a:solidFill>
                  <a:srgbClr val="13969D"/>
                </a:solidFill>
                <a:latin typeface="Century Gothic" pitchFamily="34" charset="0"/>
              </a:rPr>
            </a:br>
            <a:r>
              <a:rPr lang="ru-RU" sz="2800" dirty="0" smtClean="0">
                <a:solidFill>
                  <a:srgbClr val="13969D"/>
                </a:solidFill>
                <a:latin typeface="Century Gothic" pitchFamily="34" charset="0"/>
              </a:rPr>
              <a:t> - совершенствование внутренней среды предприятия;</a:t>
            </a:r>
            <a:br>
              <a:rPr lang="ru-RU" sz="2800" dirty="0" smtClean="0">
                <a:solidFill>
                  <a:srgbClr val="13969D"/>
                </a:solidFill>
                <a:latin typeface="Century Gothic" pitchFamily="34" charset="0"/>
              </a:rPr>
            </a:br>
            <a:r>
              <a:rPr lang="ru-RU" sz="2800" dirty="0" smtClean="0">
                <a:solidFill>
                  <a:srgbClr val="13969D"/>
                </a:solidFill>
                <a:latin typeface="Century Gothic" pitchFamily="34" charset="0"/>
              </a:rPr>
              <a:t> - автоматизация её рабочего процесса;</a:t>
            </a:r>
            <a:br>
              <a:rPr lang="ru-RU" sz="2800" dirty="0" smtClean="0">
                <a:solidFill>
                  <a:srgbClr val="13969D"/>
                </a:solidFill>
                <a:latin typeface="Century Gothic" pitchFamily="34" charset="0"/>
              </a:rPr>
            </a:br>
            <a:r>
              <a:rPr lang="ru-RU" sz="2800" dirty="0" smtClean="0">
                <a:solidFill>
                  <a:srgbClr val="13969D"/>
                </a:solidFill>
                <a:latin typeface="Century Gothic" pitchFamily="34" charset="0"/>
              </a:rPr>
              <a:t> - улучшение показателей безопасности.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altLang="ru-RU" b="1" dirty="0" smtClean="0"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556750" y="0"/>
            <a:ext cx="2635250" cy="6853238"/>
          </a:xfrm>
          <a:prstGeom prst="rect">
            <a:avLst/>
          </a:prstGeom>
          <a:gradFill>
            <a:gsLst>
              <a:gs pos="0">
                <a:srgbClr val="128C91"/>
              </a:gs>
              <a:gs pos="100000">
                <a:srgbClr val="7A4684"/>
              </a:gs>
            </a:gsLst>
            <a:lin ang="498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101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93313" y="0"/>
            <a:ext cx="22002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620713"/>
            <a:ext cx="5715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556750" y="0"/>
            <a:ext cx="2635250" cy="6853238"/>
          </a:xfrm>
          <a:prstGeom prst="rect">
            <a:avLst/>
          </a:prstGeom>
          <a:gradFill>
            <a:gsLst>
              <a:gs pos="0">
                <a:srgbClr val="128C91"/>
              </a:gs>
              <a:gs pos="100000">
                <a:srgbClr val="7A4684"/>
              </a:gs>
            </a:gsLst>
            <a:lin ang="498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101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93313" y="0"/>
            <a:ext cx="22002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620713"/>
            <a:ext cx="5715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-333420" y="1285860"/>
            <a:ext cx="10363200" cy="1470025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2060"/>
                </a:solidFill>
                <a:latin typeface="Century Gothic" pitchFamily="34" charset="0"/>
              </a:rPr>
              <a:t>Классификация эффектов от инноваций</a:t>
            </a:r>
            <a:endParaRPr lang="ru-RU" sz="2800" b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809588" y="2643182"/>
          <a:ext cx="8128000" cy="3783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385394">
                <a:tc>
                  <a:txBody>
                    <a:bodyPr/>
                    <a:lstStyle/>
                    <a:p>
                      <a:r>
                        <a:rPr lang="ru-RU" dirty="0" smtClean="0"/>
                        <a:t>Вид эффекта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Факторы, показатели</a:t>
                      </a:r>
                      <a:endParaRPr lang="ru-RU" dirty="0"/>
                    </a:p>
                  </a:txBody>
                  <a:tcPr/>
                </a:tc>
              </a:tr>
              <a:tr h="950287">
                <a:tc>
                  <a:txBody>
                    <a:bodyPr/>
                    <a:lstStyle/>
                    <a:p>
                      <a:r>
                        <a:rPr lang="ru-RU" dirty="0" smtClean="0"/>
                        <a:t>Экономический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Прирост дохода, повышение конкурентоспособности, улучшение рыночного позиционирования</a:t>
                      </a:r>
                      <a:endParaRPr lang="ru-RU" dirty="0"/>
                    </a:p>
                  </a:txBody>
                  <a:tcPr/>
                </a:tc>
              </a:tr>
              <a:tr h="950287">
                <a:tc>
                  <a:txBody>
                    <a:bodyPr/>
                    <a:lstStyle/>
                    <a:p>
                      <a:r>
                        <a:rPr lang="ru-RU" dirty="0" smtClean="0"/>
                        <a:t>Научно-технический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Повышение организационного уровня</a:t>
                      </a:r>
                      <a:r>
                        <a:rPr lang="ru-RU" baseline="0" dirty="0" smtClean="0"/>
                        <a:t> производства, наращивание научно-технического опыта</a:t>
                      </a:r>
                      <a:endParaRPr lang="ru-RU" dirty="0"/>
                    </a:p>
                  </a:txBody>
                  <a:tcPr/>
                </a:tc>
              </a:tr>
              <a:tr h="832183">
                <a:tc>
                  <a:txBody>
                    <a:bodyPr/>
                    <a:lstStyle/>
                    <a:p>
                      <a:r>
                        <a:rPr lang="ru-RU" dirty="0" smtClean="0"/>
                        <a:t>Социальный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Улучшение условий труда, улучшение социального имиджа предприятия</a:t>
                      </a:r>
                      <a:endParaRPr lang="ru-RU" dirty="0"/>
                    </a:p>
                  </a:txBody>
                  <a:tcPr/>
                </a:tc>
              </a:tr>
              <a:tr h="665201">
                <a:tc>
                  <a:txBody>
                    <a:bodyPr/>
                    <a:lstStyle/>
                    <a:p>
                      <a:r>
                        <a:rPr lang="ru-RU" dirty="0" smtClean="0"/>
                        <a:t>Экологический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Сокращение</a:t>
                      </a:r>
                      <a:r>
                        <a:rPr lang="ru-RU" baseline="0" dirty="0" smtClean="0"/>
                        <a:t> экологической опасности производства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523836" y="1214422"/>
            <a:ext cx="10972800" cy="1012825"/>
          </a:xfrm>
        </p:spPr>
        <p:txBody>
          <a:bodyPr/>
          <a:lstStyle/>
          <a:p>
            <a:r>
              <a:rPr lang="ru-RU" altLang="ru-RU" sz="2000" b="1" dirty="0" smtClean="0">
                <a:solidFill>
                  <a:srgbClr val="002060"/>
                </a:solidFill>
                <a:latin typeface="Century Gothic" pitchFamily="34" charset="0"/>
              </a:rPr>
              <a:t>Отель </a:t>
            </a:r>
            <a:r>
              <a:rPr lang="en-US" altLang="ru-RU" sz="2000" b="1" dirty="0" err="1" smtClean="0">
                <a:solidFill>
                  <a:srgbClr val="002060"/>
                </a:solidFill>
                <a:latin typeface="Century Gothic" pitchFamily="34" charset="0"/>
              </a:rPr>
              <a:t>Ottilia</a:t>
            </a:r>
            <a:r>
              <a:rPr lang="en-US" altLang="ru-RU" sz="2000" b="1" dirty="0" smtClean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ru-RU" altLang="ru-RU" sz="2000" b="1" dirty="0" smtClean="0">
                <a:solidFill>
                  <a:srgbClr val="002060"/>
                </a:solidFill>
                <a:latin typeface="Century Gothic" pitchFamily="34" charset="0"/>
              </a:rPr>
              <a:t>в </a:t>
            </a:r>
            <a:r>
              <a:rPr lang="ru-RU" altLang="ru-RU" sz="2000" b="1" dirty="0" err="1" smtClean="0">
                <a:solidFill>
                  <a:srgbClr val="002060"/>
                </a:solidFill>
                <a:latin typeface="Century Gothic" pitchFamily="34" charset="0"/>
              </a:rPr>
              <a:t>Копенагене</a:t>
            </a:r>
            <a:r>
              <a:rPr lang="ru-RU" sz="2000" b="1" dirty="0" smtClean="0">
                <a:solidFill>
                  <a:srgbClr val="002060"/>
                </a:solidFill>
                <a:latin typeface="Century Gothic" pitchFamily="34" charset="0"/>
              </a:rPr>
              <a:t> использует технологию ACT </a:t>
            </a:r>
            <a:r>
              <a:rPr lang="ru-RU" sz="2000" b="1" dirty="0" err="1" smtClean="0">
                <a:solidFill>
                  <a:srgbClr val="002060"/>
                </a:solidFill>
                <a:latin typeface="Century Gothic" pitchFamily="34" charset="0"/>
              </a:rPr>
              <a:t>Clean</a:t>
            </a:r>
            <a:r>
              <a:rPr lang="ru-RU" sz="2000" b="1" dirty="0" smtClean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Century Gothic" pitchFamily="34" charset="0"/>
              </a:rPr>
              <a:t>Coat</a:t>
            </a:r>
            <a:r>
              <a:rPr lang="ru-RU" sz="2000" b="1" dirty="0" smtClean="0">
                <a:solidFill>
                  <a:srgbClr val="002060"/>
                </a:solidFill>
                <a:latin typeface="Century Gothic" pitchFamily="34" charset="0"/>
              </a:rPr>
              <a:t>, позволяющую ежедневно номерам дезинфицировать себя самим, что позволяет отелю продолжать принимать постояльцев в условиях </a:t>
            </a:r>
            <a:r>
              <a:rPr lang="ru-RU" sz="2000" b="1" dirty="0" err="1" smtClean="0">
                <a:solidFill>
                  <a:srgbClr val="002060"/>
                </a:solidFill>
                <a:latin typeface="Century Gothic" pitchFamily="34" charset="0"/>
              </a:rPr>
              <a:t>коронавируса</a:t>
            </a:r>
            <a:r>
              <a:rPr lang="ru-RU" sz="2000" b="1" dirty="0" smtClean="0">
                <a:solidFill>
                  <a:srgbClr val="002060"/>
                </a:solidFill>
                <a:latin typeface="Century Gothic" pitchFamily="34" charset="0"/>
              </a:rPr>
              <a:t>.</a:t>
            </a:r>
            <a:endParaRPr lang="ru-RU" altLang="ru-RU" sz="2000" b="1" dirty="0" smtClean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5124" name="Объект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91725" y="0"/>
            <a:ext cx="22002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988" y="452438"/>
            <a:ext cx="34290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6950" y="6480175"/>
            <a:ext cx="76581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789.png"/>
          <p:cNvPicPr>
            <a:picLocks noChangeAspect="1"/>
          </p:cNvPicPr>
          <p:nvPr/>
        </p:nvPicPr>
        <p:blipFill>
          <a:blip r:embed="rId5"/>
          <a:srcRect l="10946"/>
          <a:stretch>
            <a:fillRect/>
          </a:stretch>
        </p:blipFill>
        <p:spPr>
          <a:xfrm>
            <a:off x="523836" y="2428868"/>
            <a:ext cx="6005452" cy="3794400"/>
          </a:xfrm>
          <a:prstGeom prst="rect">
            <a:avLst/>
          </a:prstGeom>
        </p:spPr>
      </p:pic>
      <p:pic>
        <p:nvPicPr>
          <p:cNvPr id="12" name="Содержимое 11" descr="89.png"/>
          <p:cNvPicPr>
            <a:picLocks noGrp="1" noChangeAspect="1"/>
          </p:cNvPicPr>
          <p:nvPr>
            <p:ph idx="1"/>
          </p:nvPr>
        </p:nvPicPr>
        <p:blipFill>
          <a:blip r:embed="rId6"/>
          <a:srcRect t="14206" b="8452"/>
          <a:stretch>
            <a:fillRect/>
          </a:stretch>
        </p:blipFill>
        <p:spPr>
          <a:xfrm>
            <a:off x="7310446" y="2428868"/>
            <a:ext cx="4143404" cy="3794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595274" y="1285860"/>
            <a:ext cx="10972800" cy="1012825"/>
          </a:xfrm>
        </p:spPr>
        <p:txBody>
          <a:bodyPr/>
          <a:lstStyle/>
          <a:p>
            <a:r>
              <a:rPr lang="en-US" altLang="ru-RU" sz="2400" b="1" dirty="0" err="1" smtClean="0">
                <a:solidFill>
                  <a:srgbClr val="002060"/>
                </a:solidFill>
                <a:latin typeface="Century Gothic" pitchFamily="34" charset="0"/>
              </a:rPr>
              <a:t>FlyZoo</a:t>
            </a:r>
            <a:r>
              <a:rPr lang="en-US" altLang="ru-RU" sz="2400" b="1" dirty="0" smtClean="0">
                <a:solidFill>
                  <a:srgbClr val="002060"/>
                </a:solidFill>
                <a:latin typeface="Century Gothic" pitchFamily="34" charset="0"/>
              </a:rPr>
              <a:t> Hotel </a:t>
            </a:r>
            <a:r>
              <a:rPr lang="ru-RU" altLang="ru-RU" sz="2400" b="1" dirty="0" smtClean="0">
                <a:solidFill>
                  <a:srgbClr val="002060"/>
                </a:solidFill>
                <a:latin typeface="Century Gothic" pitchFamily="34" charset="0"/>
              </a:rPr>
              <a:t>в городе Ханчжоу в Китае</a:t>
            </a:r>
            <a:r>
              <a:rPr lang="ru-RU" sz="2400" b="1" dirty="0" smtClean="0">
                <a:solidFill>
                  <a:srgbClr val="002060"/>
                </a:solidFill>
                <a:latin typeface="Century Gothic" pitchFamily="34" charset="0"/>
              </a:rPr>
              <a:t> использует роботов и технологии искусственного интеллекта вместо людей. </a:t>
            </a:r>
            <a:r>
              <a:rPr lang="ru-RU" altLang="ru-RU" sz="2400" b="1" dirty="0" smtClean="0">
                <a:solidFill>
                  <a:srgbClr val="002060"/>
                </a:solidFill>
                <a:latin typeface="Century Gothic" pitchFamily="34" charset="0"/>
              </a:rPr>
              <a:t> </a:t>
            </a:r>
          </a:p>
        </p:txBody>
      </p:sp>
      <p:pic>
        <p:nvPicPr>
          <p:cNvPr id="5124" name="Объект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91725" y="0"/>
            <a:ext cx="22002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988" y="452438"/>
            <a:ext cx="34290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6950" y="6480175"/>
            <a:ext cx="76581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Содержимое 9" descr="45.pn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09522" y="2500306"/>
            <a:ext cx="5572164" cy="3714776"/>
          </a:xfrm>
        </p:spPr>
      </p:pic>
      <p:pic>
        <p:nvPicPr>
          <p:cNvPr id="11" name="Рисунок 10" descr="5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0314" y="2500306"/>
            <a:ext cx="5572801" cy="37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614363" y="1196975"/>
            <a:ext cx="10972800" cy="1012825"/>
          </a:xfrm>
        </p:spPr>
        <p:txBody>
          <a:bodyPr/>
          <a:lstStyle/>
          <a:p>
            <a:r>
              <a:rPr lang="ru-RU" altLang="ru-RU" sz="2000" b="1" dirty="0" smtClean="0">
                <a:solidFill>
                  <a:srgbClr val="002060"/>
                </a:solidFill>
                <a:latin typeface="Century Gothic" pitchFamily="34" charset="0"/>
              </a:rPr>
              <a:t>В отеле </a:t>
            </a:r>
            <a:r>
              <a:rPr lang="en-US" altLang="ru-RU" sz="2000" b="1" dirty="0" err="1" smtClean="0">
                <a:solidFill>
                  <a:srgbClr val="002060"/>
                </a:solidFill>
                <a:latin typeface="Century Gothic" pitchFamily="34" charset="0"/>
              </a:rPr>
              <a:t>Henn-na</a:t>
            </a:r>
            <a:r>
              <a:rPr lang="en-US" altLang="ru-RU" sz="2000" b="1" dirty="0" smtClean="0">
                <a:solidFill>
                  <a:srgbClr val="002060"/>
                </a:solidFill>
                <a:latin typeface="Century Gothic" pitchFamily="34" charset="0"/>
              </a:rPr>
              <a:t> Hotel </a:t>
            </a:r>
            <a:r>
              <a:rPr lang="ru-RU" altLang="ru-RU" sz="2000" b="1" dirty="0" smtClean="0">
                <a:solidFill>
                  <a:srgbClr val="002060"/>
                </a:solidFill>
                <a:latin typeface="Century Gothic" pitchFamily="34" charset="0"/>
              </a:rPr>
              <a:t>в японском городе </a:t>
            </a:r>
            <a:r>
              <a:rPr lang="ru-RU" altLang="ru-RU" sz="2000" b="1" dirty="0" err="1" smtClean="0">
                <a:solidFill>
                  <a:srgbClr val="002060"/>
                </a:solidFill>
                <a:latin typeface="Century Gothic" pitchFamily="34" charset="0"/>
              </a:rPr>
              <a:t>Сасебо</a:t>
            </a:r>
            <a:r>
              <a:rPr lang="ru-RU" sz="2000" b="1" dirty="0" smtClean="0">
                <a:solidFill>
                  <a:srgbClr val="002060"/>
                </a:solidFill>
                <a:latin typeface="Century Gothic" pitchFamily="34" charset="0"/>
              </a:rPr>
              <a:t> гостей обслуживает роботизированный персонал, максимально приближенный к человеческому облику. На стойке регистрации гостей приветствует робот-женщина и робот-динозавр.</a:t>
            </a:r>
            <a:endParaRPr lang="ru-RU" altLang="ru-RU" sz="2000" b="1" dirty="0" smtClean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5124" name="Объект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91725" y="0"/>
            <a:ext cx="22002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988" y="452438"/>
            <a:ext cx="34290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6950" y="6480175"/>
            <a:ext cx="76581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Содержимое 8" descr="34.pn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38084" y="2428868"/>
            <a:ext cx="5715040" cy="3905250"/>
          </a:xfrm>
        </p:spPr>
      </p:pic>
      <p:pic>
        <p:nvPicPr>
          <p:cNvPr id="12" name="Рисунок 11" descr="4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1752" y="2428868"/>
            <a:ext cx="5500800" cy="3857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523836" y="1214422"/>
            <a:ext cx="10972800" cy="1012825"/>
          </a:xfrm>
        </p:spPr>
        <p:txBody>
          <a:bodyPr/>
          <a:lstStyle/>
          <a:p>
            <a:r>
              <a:rPr lang="ru-RU" sz="2000" b="1" dirty="0" smtClean="0">
                <a:solidFill>
                  <a:srgbClr val="002060"/>
                </a:solidFill>
                <a:latin typeface="Century Gothic" pitchFamily="34" charset="0"/>
              </a:rPr>
              <a:t>На сегодняшний день амбициозный проект </a:t>
            </a:r>
            <a:r>
              <a:rPr lang="ru-RU" sz="2000" b="1" dirty="0" err="1" smtClean="0">
                <a:solidFill>
                  <a:srgbClr val="002060"/>
                </a:solidFill>
                <a:latin typeface="Century Gothic" pitchFamily="34" charset="0"/>
              </a:rPr>
              <a:t>Helix</a:t>
            </a:r>
            <a:r>
              <a:rPr lang="ru-RU" sz="2000" b="1" dirty="0" smtClean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Century Gothic" pitchFamily="34" charset="0"/>
              </a:rPr>
              <a:t>Hotel</a:t>
            </a:r>
            <a:r>
              <a:rPr lang="ru-RU" sz="2000" b="1" dirty="0" smtClean="0">
                <a:solidFill>
                  <a:srgbClr val="002060"/>
                </a:solidFill>
                <a:latin typeface="Century Gothic" pitchFamily="34" charset="0"/>
              </a:rPr>
              <a:t> в </a:t>
            </a:r>
            <a:r>
              <a:rPr lang="ru-RU" sz="2000" b="1" dirty="0" err="1" smtClean="0">
                <a:solidFill>
                  <a:srgbClr val="002060"/>
                </a:solidFill>
                <a:latin typeface="Century Gothic" pitchFamily="34" charset="0"/>
              </a:rPr>
              <a:t>Абу-Даби</a:t>
            </a:r>
            <a:r>
              <a:rPr lang="ru-RU" sz="2000" b="1" dirty="0" smtClean="0">
                <a:solidFill>
                  <a:srgbClr val="002060"/>
                </a:solidFill>
                <a:latin typeface="Century Gothic" pitchFamily="34" charset="0"/>
              </a:rPr>
              <a:t> является одним из самых успешных проектов в области использования технологий Индустрии 4.0 в гостиничном бизнесе.</a:t>
            </a:r>
            <a:endParaRPr lang="ru-RU" altLang="ru-RU" sz="2000" b="1" dirty="0" smtClean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7" name="Содержимое 6" descr="уа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38876" y="2357430"/>
            <a:ext cx="5572800" cy="3759153"/>
          </a:xfrm>
        </p:spPr>
      </p:pic>
      <p:pic>
        <p:nvPicPr>
          <p:cNvPr id="5124" name="Объект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91725" y="0"/>
            <a:ext cx="22002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988" y="452438"/>
            <a:ext cx="34290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Объект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6950" y="6480175"/>
            <a:ext cx="76581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untitl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084" y="2357430"/>
            <a:ext cx="5572164" cy="377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595274" y="1214422"/>
            <a:ext cx="10972800" cy="1012825"/>
          </a:xfrm>
        </p:spPr>
        <p:txBody>
          <a:bodyPr/>
          <a:lstStyle/>
          <a:p>
            <a:r>
              <a:rPr lang="ru-RU" altLang="ru-RU" sz="2000" b="1" dirty="0" smtClean="0">
                <a:solidFill>
                  <a:srgbClr val="002060"/>
                </a:solidFill>
                <a:latin typeface="Century Gothic" pitchFamily="34" charset="0"/>
              </a:rPr>
              <a:t>Испанская гостиничная сеть </a:t>
            </a:r>
            <a:r>
              <a:rPr lang="en-US" altLang="ru-RU" sz="2000" b="1" dirty="0" smtClean="0">
                <a:solidFill>
                  <a:srgbClr val="002060"/>
                </a:solidFill>
                <a:latin typeface="Century Gothic" pitchFamily="34" charset="0"/>
              </a:rPr>
              <a:t>NH Hotel Group</a:t>
            </a:r>
            <a:r>
              <a:rPr lang="ru-RU" altLang="ru-RU" sz="2000" b="1" dirty="0" smtClean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Century Gothic" pitchFamily="34" charset="0"/>
              </a:rPr>
              <a:t>анонсировала новую разработку </a:t>
            </a:r>
            <a:r>
              <a:rPr lang="ru-RU" sz="2000" b="1" dirty="0" err="1" smtClean="0">
                <a:solidFill>
                  <a:srgbClr val="002060"/>
                </a:solidFill>
                <a:latin typeface="Century Gothic" pitchFamily="34" charset="0"/>
              </a:rPr>
              <a:t>High</a:t>
            </a:r>
            <a:r>
              <a:rPr lang="ru-RU" sz="2000" b="1" dirty="0" smtClean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Century Gothic" pitchFamily="34" charset="0"/>
              </a:rPr>
              <a:t>Tech</a:t>
            </a:r>
            <a:r>
              <a:rPr lang="ru-RU" sz="2000" b="1" dirty="0" smtClean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Century Gothic" pitchFamily="34" charset="0"/>
              </a:rPr>
              <a:t>Made</a:t>
            </a:r>
            <a:r>
              <a:rPr lang="ru-RU" sz="2000" b="1" dirty="0" smtClean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Century Gothic" pitchFamily="34" charset="0"/>
              </a:rPr>
              <a:t>Easy</a:t>
            </a:r>
            <a:r>
              <a:rPr lang="ru-RU" sz="2000" b="1" dirty="0" smtClean="0">
                <a:solidFill>
                  <a:srgbClr val="002060"/>
                </a:solidFill>
                <a:latin typeface="Century Gothic" pitchFamily="34" charset="0"/>
              </a:rPr>
              <a:t> для проведения виртуальных встреч и мероприятий, позволяющую создавать </a:t>
            </a:r>
            <a:r>
              <a:rPr lang="ru-RU" sz="2000" b="1" dirty="0" err="1" smtClean="0">
                <a:solidFill>
                  <a:srgbClr val="002060"/>
                </a:solidFill>
                <a:latin typeface="Century Gothic" pitchFamily="34" charset="0"/>
              </a:rPr>
              <a:t>создавать</a:t>
            </a:r>
            <a:r>
              <a:rPr lang="ru-RU" sz="2000" b="1" dirty="0" smtClean="0">
                <a:solidFill>
                  <a:srgbClr val="002060"/>
                </a:solidFill>
                <a:latin typeface="Century Gothic" pitchFamily="34" charset="0"/>
              </a:rPr>
              <a:t> 3D-эффект виртуального присутствия. </a:t>
            </a:r>
            <a:endParaRPr lang="ru-RU" altLang="ru-RU" sz="2000" b="1" dirty="0" smtClean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5124" name="Объект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91725" y="0"/>
            <a:ext cx="22002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988" y="452438"/>
            <a:ext cx="34290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6950" y="6480175"/>
            <a:ext cx="76581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Содержимое 6" descr="67.png"/>
          <p:cNvPicPr>
            <a:picLocks noGrp="1" noChangeAspect="1"/>
          </p:cNvPicPr>
          <p:nvPr>
            <p:ph idx="1"/>
          </p:nvPr>
        </p:nvPicPr>
        <p:blipFill>
          <a:blip r:embed="rId5"/>
          <a:srcRect l="9672" r="5607"/>
          <a:stretch>
            <a:fillRect/>
          </a:stretch>
        </p:blipFill>
        <p:spPr>
          <a:xfrm>
            <a:off x="238084" y="2500306"/>
            <a:ext cx="5715040" cy="3794494"/>
          </a:xfrm>
        </p:spPr>
      </p:pic>
      <p:pic>
        <p:nvPicPr>
          <p:cNvPr id="10" name="Рисунок 9" descr="78.png"/>
          <p:cNvPicPr>
            <a:picLocks noChangeAspect="1"/>
          </p:cNvPicPr>
          <p:nvPr/>
        </p:nvPicPr>
        <p:blipFill>
          <a:blip r:embed="rId6"/>
          <a:srcRect l="11096"/>
          <a:stretch>
            <a:fillRect/>
          </a:stretch>
        </p:blipFill>
        <p:spPr>
          <a:xfrm>
            <a:off x="6238876" y="2500306"/>
            <a:ext cx="5723659" cy="379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rgbClr val="128C91"/>
            </a:gs>
            <a:gs pos="100000">
              <a:srgbClr val="51A65D"/>
            </a:gs>
          </a:gsLst>
          <a:lin ang="4980000" scaled="0"/>
        </a:gradFill>
        <a:ln>
          <a:noFill/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15367</TotalTime>
  <Words>344</Words>
  <Application>Microsoft Office PowerPoint</Application>
  <PresentationFormat>Произвольный</PresentationFormat>
  <Paragraphs>40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Century Gothic</vt:lpstr>
      <vt:lpstr>Calibri</vt:lpstr>
      <vt:lpstr>Тема Office</vt:lpstr>
      <vt:lpstr>Презентация на тему: «Инновации в гостиничном бизнесе»</vt:lpstr>
      <vt:lpstr>Современный мир характеризуется динамичными изменениями во всех сферах деятельности. Новые информационные технологии позволяют активно развивать бизнес в цифровой среде.     </vt:lpstr>
      <vt:lpstr>К целям инновационной деятельности в гостиничном секторе экономики относят:    - увеличение контроля за степенью влияния потребителя на рынке;  - рост конкурентоспособности организации;  - совершенствование внутренней среды предприятия;  - автоматизация её рабочего процесса;  - улучшение показателей безопасности. </vt:lpstr>
      <vt:lpstr>Классификация эффектов от инноваций</vt:lpstr>
      <vt:lpstr>Отель Ottilia в Копенагене использует технологию ACT Clean Coat, позволяющую ежедневно номерам дезинфицировать себя самим, что позволяет отелю продолжать принимать постояльцев в условиях коронавируса.</vt:lpstr>
      <vt:lpstr>FlyZoo Hotel в городе Ханчжоу в Китае использует роботов и технологии искусственного интеллекта вместо людей.  </vt:lpstr>
      <vt:lpstr>В отеле Henn-na Hotel в японском городе Сасебо гостей обслуживает роботизированный персонал, максимально приближенный к человеческому облику. На стойке регистрации гостей приветствует робот-женщина и робот-динозавр.</vt:lpstr>
      <vt:lpstr>На сегодняшний день амбициозный проект Helix Hotel в Абу-Даби является одним из самых успешных проектов в области использования технологий Индустрии 4.0 в гостиничном бизнесе.</vt:lpstr>
      <vt:lpstr>Испанская гостиничная сеть NH Hotel Group анонсировала новую разработку High Tech Made Easy для проведения виртуальных встреч и мероприятий, позволяющую создавать создавать 3D-эффект виртуального присутствия. </vt:lpstr>
      <vt:lpstr>Premier Inn Covent Garden Hotel в Лондоне который выпустил собственное приложение для смартфонов, аккумулирующее данные об инфраструктуре,  окружающей гостя на основе данных его геолокации. </vt:lpstr>
      <vt:lpstr>Таким образом, мы выяснили, что на сегодняшний день существует множество отелей, успешно внедряющих разные виды инноваций.  </vt:lpstr>
      <vt:lpstr>График бронирований и отмен в отелях России в 2020 году</vt:lpstr>
      <vt:lpstr>Изменения основных показателей в отрасли в связи с коронавирусом: </vt:lpstr>
      <vt:lpstr>Спасибо за внимание!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sidorova.v</dc:creator>
  <cp:lastModifiedBy>srv812</cp:lastModifiedBy>
  <cp:revision>641</cp:revision>
  <dcterms:created xsi:type="dcterms:W3CDTF">2016-07-14T12:34:36Z</dcterms:created>
  <dcterms:modified xsi:type="dcterms:W3CDTF">2020-04-06T11:48:30Z</dcterms:modified>
</cp:coreProperties>
</file>