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66" r:id="rId2"/>
    <p:sldId id="265" r:id="rId3"/>
    <p:sldId id="282" r:id="rId4"/>
    <p:sldId id="281" r:id="rId5"/>
    <p:sldId id="278" r:id="rId6"/>
    <p:sldId id="283" r:id="rId7"/>
    <p:sldId id="280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5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BB2"/>
    <a:srgbClr val="149DA4"/>
    <a:srgbClr val="128C91"/>
    <a:srgbClr val="13969D"/>
    <a:srgbClr val="7A4684"/>
    <a:srgbClr val="51A65D"/>
    <a:srgbClr val="3F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186" autoAdjust="0"/>
  </p:normalViewPr>
  <p:slideViewPr>
    <p:cSldViewPr showGuides="1">
      <p:cViewPr varScale="1">
        <p:scale>
          <a:sx n="62" d="100"/>
          <a:sy n="62" d="100"/>
        </p:scale>
        <p:origin x="2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85A3F-6AE6-46C2-9A6C-482542DB4DBA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9B2BD-C126-4C7F-8B5C-590DCD36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3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2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3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4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58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3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DD76-AB61-4054-8209-B0F8E37186F9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7DAF-0C67-46B2-A2A8-BEF34F1EB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6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FCE4-AEEC-4485-9015-7825D9CC9591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5666-4A62-4720-BDD6-48E1234D3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1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7D2C-615A-4452-9A26-9C0E77ED3D56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E287-44C5-4AE6-AA3F-231422531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0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1651-5FFB-4B4A-B201-90964F5B07A8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A19-F267-4BB4-A0BB-F099E3C16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4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180A-010D-43E4-9DCE-52B96367BE0A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3EE-F243-4DEF-A689-90B801F53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DD21-AAC9-4EFE-93E0-069E8D7EB401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1E60-AB2A-407E-8AB5-A68BFFA18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0555-C40A-49C9-9C98-CF6E3C7DE6D1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3E28-770A-430A-8409-81A8490B6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7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0EDB-E0C2-4D0D-A307-9855A5A0B2BA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F1F-38C3-46A3-9550-18CB76F20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1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D89B-9477-4B1A-8A46-60D14FD62C3A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2A73-F87A-4C5D-A8F5-135286372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9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3EA8-5E6E-43D0-8395-D3A1E5CFC2F1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D53-1FCF-4E2F-8095-44522081E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3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0900-F7BD-4B99-8CEB-E6C00EC26640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34E9-D5E0-4856-8ACE-643C0C266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1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89F3F1-F150-456D-9F86-3C0EB8817AB7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.vsdx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Visio_Drawing1.vsdx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95325" y="2276475"/>
            <a:ext cx="8280400" cy="1470025"/>
          </a:xfrm>
        </p:spPr>
        <p:txBody>
          <a:bodyPr/>
          <a:lstStyle/>
          <a:p>
            <a:r>
              <a:rPr lang="ru-RU" altLang="ru-RU" b="1" dirty="0">
                <a:latin typeface="Century Gothic" panose="020B0502020202020204" pitchFamily="34" charset="0"/>
              </a:rPr>
              <a:t>Управление ИТ-активами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6632" y="4941168"/>
            <a:ext cx="8280399" cy="1608633"/>
          </a:xfrm>
        </p:spPr>
        <p:txBody>
          <a:bodyPr/>
          <a:lstStyle/>
          <a:p>
            <a:pPr algn="r">
              <a:defRPr/>
            </a:pPr>
            <a:r>
              <a:rPr lang="ru-RU" sz="2400" dirty="0">
                <a:latin typeface="Century Gothic" panose="020B0502020202020204" pitchFamily="34" charset="0"/>
              </a:rPr>
              <a:t>Выполнил: Прокофьев Андрей Павлович, студент</a:t>
            </a:r>
            <a:r>
              <a:rPr lang="en-US" sz="2400" dirty="0">
                <a:latin typeface="Century Gothic" panose="020B0502020202020204" pitchFamily="34" charset="0"/>
              </a:rPr>
              <a:t> 4 </a:t>
            </a:r>
            <a:r>
              <a:rPr lang="ru-RU" sz="2400" dirty="0">
                <a:latin typeface="Century Gothic" panose="020B0502020202020204" pitchFamily="34" charset="0"/>
              </a:rPr>
              <a:t>курса группы ПИ-1601, СПБГЭУ</a:t>
            </a:r>
          </a:p>
          <a:p>
            <a:pPr algn="r">
              <a:defRPr/>
            </a:pPr>
            <a:r>
              <a:rPr lang="ru-RU" sz="2400" dirty="0">
                <a:latin typeface="Century Gothic" panose="020B0502020202020204" pitchFamily="34" charset="0"/>
              </a:rPr>
              <a:t>Научный руководитель: Ильина Ольга Павловна, к.э.н., профессор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58338" y="0"/>
            <a:ext cx="263525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0713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6"/>
            <a:ext cx="10972800" cy="622300"/>
          </a:xfrm>
        </p:spPr>
        <p:txBody>
          <a:bodyPr/>
          <a:lstStyle/>
          <a:p>
            <a:pPr algn="l"/>
            <a:r>
              <a:rPr lang="ru-RU" altLang="ru-RU" b="1" dirty="0">
                <a:latin typeface="Century Gothic" panose="020B0502020202020204" pitchFamily="34" charset="0"/>
              </a:rPr>
              <a:t>Стратегия внедрения </a:t>
            </a:r>
            <a:r>
              <a:rPr lang="en-US" altLang="ru-RU" b="1" dirty="0">
                <a:latin typeface="Century Gothic" panose="020B0502020202020204" pitchFamily="34" charset="0"/>
              </a:rPr>
              <a:t>ITAM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36645" y="1916832"/>
            <a:ext cx="10972800" cy="4488730"/>
          </a:xfrm>
        </p:spPr>
        <p:txBody>
          <a:bodyPr/>
          <a:lstStyle/>
          <a:p>
            <a:r>
              <a:rPr lang="ru-RU" altLang="ru-RU" sz="2800" dirty="0">
                <a:latin typeface="Century Gothic" panose="020B0502020202020204" pitchFamily="34" charset="0"/>
              </a:rPr>
              <a:t>Шаг 1. Самооценка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Шаг 2. Определение жизненного цикла ИТ-активов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Шаг 3. Выбор программного обеспечения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Шаг 4. Развертывание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Шаг 5. Мониторинг и обновление</a:t>
            </a:r>
            <a:endParaRPr lang="en-US" alt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69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6"/>
            <a:ext cx="10972800" cy="622300"/>
          </a:xfrm>
        </p:spPr>
        <p:txBody>
          <a:bodyPr/>
          <a:lstStyle/>
          <a:p>
            <a:pPr algn="l"/>
            <a:r>
              <a:rPr lang="ru-RU" altLang="ru-RU" b="1" dirty="0">
                <a:latin typeface="Century Gothic" panose="020B0502020202020204" pitchFamily="34" charset="0"/>
              </a:rPr>
              <a:t>Стратегия внедрения </a:t>
            </a:r>
            <a:r>
              <a:rPr lang="en-US" altLang="ru-RU" b="1" dirty="0">
                <a:latin typeface="Century Gothic" panose="020B0502020202020204" pitchFamily="34" charset="0"/>
              </a:rPr>
              <a:t>ITAM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36645" y="1916832"/>
            <a:ext cx="10972800" cy="4488730"/>
          </a:xfrm>
        </p:spPr>
        <p:txBody>
          <a:bodyPr/>
          <a:lstStyle/>
          <a:p>
            <a:r>
              <a:rPr lang="ru-RU" altLang="ru-RU" sz="2800" dirty="0">
                <a:latin typeface="Century Gothic" panose="020B0502020202020204" pitchFamily="34" charset="0"/>
              </a:rPr>
              <a:t>Шаг 1. Самооценка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Шаг 2. Определение жизненного цикла ИТ-активов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Шаг 3. Выбор программного обеспечения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Шаг 4. Развертывание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Шаг 5. Мониторинг и обновление</a:t>
            </a:r>
            <a:endParaRPr lang="en-US" alt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34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799856" y="296863"/>
            <a:ext cx="10972800" cy="622300"/>
          </a:xfrm>
        </p:spPr>
        <p:txBody>
          <a:bodyPr/>
          <a:lstStyle/>
          <a:p>
            <a:pPr algn="l"/>
            <a:r>
              <a:rPr lang="en-US" altLang="ru-RU" b="1" dirty="0" err="1">
                <a:latin typeface="Century Gothic" panose="020B0502020202020204" pitchFamily="34" charset="0"/>
              </a:rPr>
              <a:t>Naumen</a:t>
            </a:r>
            <a:r>
              <a:rPr lang="en-US" altLang="ru-RU" b="1" dirty="0">
                <a:latin typeface="Century Gothic" panose="020B0502020202020204" pitchFamily="34" charset="0"/>
              </a:rPr>
              <a:t> ITAM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1F7AA05-89B3-4245-AC2C-AC41266B0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00" y="940436"/>
            <a:ext cx="4752528" cy="549019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382B9F7-DD25-4A22-991A-165CFF5C5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5840" y="2209545"/>
            <a:ext cx="713071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2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799856" y="296863"/>
            <a:ext cx="10972800" cy="622300"/>
          </a:xfrm>
        </p:spPr>
        <p:txBody>
          <a:bodyPr/>
          <a:lstStyle/>
          <a:p>
            <a:pPr algn="l"/>
            <a:r>
              <a:rPr lang="en-US" altLang="ru-RU" b="1" dirty="0" err="1">
                <a:latin typeface="Century Gothic" panose="020B0502020202020204" pitchFamily="34" charset="0"/>
              </a:rPr>
              <a:t>Naumen</a:t>
            </a:r>
            <a:r>
              <a:rPr lang="en-US" altLang="ru-RU" b="1" dirty="0">
                <a:latin typeface="Century Gothic" panose="020B0502020202020204" pitchFamily="34" charset="0"/>
              </a:rPr>
              <a:t> ITAM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DB6A2F7-E034-4EED-8948-A12004AF4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959" y="1168530"/>
            <a:ext cx="8234297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8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799856" y="296863"/>
            <a:ext cx="10972800" cy="622300"/>
          </a:xfrm>
        </p:spPr>
        <p:txBody>
          <a:bodyPr/>
          <a:lstStyle/>
          <a:p>
            <a:pPr algn="l"/>
            <a:r>
              <a:rPr lang="en-US" altLang="ru-RU" b="1" dirty="0" err="1">
                <a:latin typeface="Century Gothic" panose="020B0502020202020204" pitchFamily="34" charset="0"/>
              </a:rPr>
              <a:t>Naumen</a:t>
            </a:r>
            <a:r>
              <a:rPr lang="en-US" altLang="ru-RU" b="1" dirty="0">
                <a:latin typeface="Century Gothic" panose="020B0502020202020204" pitchFamily="34" charset="0"/>
              </a:rPr>
              <a:t> ITAM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CA91396-2C44-4E1B-94C7-53D3A61DD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8951" y="938925"/>
            <a:ext cx="7431505" cy="55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04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535113"/>
            <a:ext cx="51085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-25400"/>
            <a:ext cx="47053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6"/>
            <a:ext cx="10972800" cy="622300"/>
          </a:xfrm>
        </p:spPr>
        <p:txBody>
          <a:bodyPr/>
          <a:lstStyle/>
          <a:p>
            <a:pPr algn="l"/>
            <a:r>
              <a:rPr lang="ru-RU" altLang="ru-RU" b="1" dirty="0">
                <a:latin typeface="Century Gothic" panose="020B0502020202020204" pitchFamily="34" charset="0"/>
              </a:rPr>
              <a:t>Определение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36645" y="1916832"/>
            <a:ext cx="10972800" cy="3776663"/>
          </a:xfrm>
        </p:spPr>
        <p:txBody>
          <a:bodyPr/>
          <a:lstStyle/>
          <a:p>
            <a:r>
              <a:rPr lang="ru-RU" b="1" dirty="0">
                <a:latin typeface="Century Gothic" panose="020B0502020202020204" pitchFamily="34" charset="0"/>
              </a:rPr>
              <a:t>Управление ИТ-активами (</a:t>
            </a:r>
            <a:r>
              <a:rPr lang="en-US" b="1" dirty="0">
                <a:latin typeface="Century Gothic" panose="020B0502020202020204" pitchFamily="34" charset="0"/>
              </a:rPr>
              <a:t>IT Asset Management</a:t>
            </a:r>
            <a:r>
              <a:rPr lang="ru-RU" b="1" dirty="0">
                <a:latin typeface="Century Gothic" panose="020B0502020202020204" pitchFamily="34" charset="0"/>
              </a:rPr>
              <a:t>) </a:t>
            </a:r>
            <a:r>
              <a:rPr lang="ru-RU" dirty="0">
                <a:latin typeface="Century Gothic" panose="020B0502020202020204" pitchFamily="34" charset="0"/>
              </a:rPr>
              <a:t>– это область деятельности по планированию, учету и отслеживанию состояния ИТ-активов, обеспечивающих соответствующую ценность для основной деятельности организации, предоставляющая контроль финансовых потоков на протяжении жизненного цикла ИТ-активов, с учетом всех сопутствующих признаков.</a:t>
            </a:r>
          </a:p>
          <a:p>
            <a:endParaRPr lang="en-US" alt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6"/>
            <a:ext cx="10972800" cy="622300"/>
          </a:xfrm>
        </p:spPr>
        <p:txBody>
          <a:bodyPr/>
          <a:lstStyle/>
          <a:p>
            <a:pPr algn="l"/>
            <a:r>
              <a:rPr lang="ru-RU" altLang="ru-RU" b="1" dirty="0">
                <a:latin typeface="Century Gothic" panose="020B0502020202020204" pitchFamily="34" charset="0"/>
              </a:rPr>
              <a:t>Ключевые вопросы ИТ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36645" y="1916832"/>
            <a:ext cx="10972800" cy="3776663"/>
          </a:xfrm>
        </p:spPr>
        <p:txBody>
          <a:bodyPr/>
          <a:lstStyle/>
          <a:p>
            <a:pPr lvl="0"/>
            <a:r>
              <a:rPr lang="ru-RU" sz="2800" dirty="0">
                <a:latin typeface="Century Gothic" panose="020B0502020202020204" pitchFamily="34" charset="0"/>
              </a:rPr>
              <a:t>Какое ИТ-оборудование и ПО использует организация?</a:t>
            </a:r>
          </a:p>
          <a:p>
            <a:pPr lvl="0"/>
            <a:r>
              <a:rPr lang="ru-RU" sz="2800" dirty="0">
                <a:latin typeface="Century Gothic" panose="020B0502020202020204" pitchFamily="34" charset="0"/>
              </a:rPr>
              <a:t>Где они располагаются у организации?</a:t>
            </a:r>
          </a:p>
          <a:p>
            <a:pPr lvl="0"/>
            <a:r>
              <a:rPr lang="ru-RU" sz="2800" dirty="0">
                <a:latin typeface="Century Gothic" panose="020B0502020202020204" pitchFamily="34" charset="0"/>
              </a:rPr>
              <a:t>Кто использует данный ИТ-актив? </a:t>
            </a:r>
          </a:p>
          <a:p>
            <a:pPr lvl="0"/>
            <a:r>
              <a:rPr lang="ru-RU" sz="2800" dirty="0">
                <a:latin typeface="Century Gothic" panose="020B0502020202020204" pitchFamily="34" charset="0"/>
              </a:rPr>
              <a:t>Кто обслуживает?</a:t>
            </a:r>
          </a:p>
          <a:p>
            <a:pPr lvl="0"/>
            <a:r>
              <a:rPr lang="ru-RU" sz="2800" dirty="0">
                <a:latin typeface="Century Gothic" panose="020B0502020202020204" pitchFamily="34" charset="0"/>
              </a:rPr>
              <a:t>Какие ИТ-сервисы поддерживаются?</a:t>
            </a:r>
          </a:p>
          <a:p>
            <a:pPr lvl="0"/>
            <a:r>
              <a:rPr lang="ru-RU" sz="2800" dirty="0">
                <a:latin typeface="Century Gothic" panose="020B0502020202020204" pitchFamily="34" charset="0"/>
              </a:rPr>
              <a:t>Какова стоимость ИТ-активов?</a:t>
            </a:r>
          </a:p>
          <a:p>
            <a:pPr lvl="0"/>
            <a:r>
              <a:rPr lang="ru-RU" sz="2800" dirty="0">
                <a:latin typeface="Century Gothic" panose="020B0502020202020204" pitchFamily="34" charset="0"/>
              </a:rPr>
              <a:t>Как можно оптимизировать ИТ-инфраструктуру предприятия?</a:t>
            </a:r>
          </a:p>
          <a:p>
            <a:endParaRPr lang="en-US" alt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40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6"/>
            <a:ext cx="10972800" cy="622300"/>
          </a:xfrm>
        </p:spPr>
        <p:txBody>
          <a:bodyPr/>
          <a:lstStyle/>
          <a:p>
            <a:pPr algn="l"/>
            <a:r>
              <a:rPr lang="ru-RU" altLang="ru-RU" b="1" dirty="0">
                <a:latin typeface="Century Gothic" panose="020B0502020202020204" pitchFamily="34" charset="0"/>
              </a:rPr>
              <a:t>Статистика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36645" y="1916832"/>
            <a:ext cx="10972800" cy="3776663"/>
          </a:xfrm>
        </p:spPr>
        <p:txBody>
          <a:bodyPr/>
          <a:lstStyle/>
          <a:p>
            <a:r>
              <a:rPr lang="ru-RU" altLang="ru-RU" sz="2800" dirty="0">
                <a:latin typeface="Century Gothic" panose="020B0502020202020204" pitchFamily="34" charset="0"/>
              </a:rPr>
              <a:t>Управление ИТ-активами сокращает стоимость ИТ-активов на 30% в течение первого года и на 5-10% в следующих</a:t>
            </a:r>
            <a:r>
              <a:rPr lang="en-US" altLang="ru-RU" sz="2800" dirty="0">
                <a:latin typeface="Century Gothic" panose="020B0502020202020204" pitchFamily="34" charset="0"/>
              </a:rPr>
              <a:t>;</a:t>
            </a:r>
            <a:endParaRPr lang="ru-RU" altLang="ru-RU" sz="2800" dirty="0">
              <a:latin typeface="Century Gothic" panose="020B0502020202020204" pitchFamily="34" charset="0"/>
            </a:endParaRPr>
          </a:p>
          <a:p>
            <a:r>
              <a:rPr lang="ru-RU" altLang="ru-RU" sz="2800" dirty="0">
                <a:latin typeface="Century Gothic" panose="020B0502020202020204" pitchFamily="34" charset="0"/>
              </a:rPr>
              <a:t>50% времени работы специалистов службы поддержки тратятся на определение конфигурации ПК пользователя.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У 70% организаций имеется 30% несоответствие между фактическим и учетных количеством ИТ-активов</a:t>
            </a:r>
            <a:endParaRPr lang="en-US" alt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32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6"/>
            <a:ext cx="10972800" cy="622300"/>
          </a:xfrm>
        </p:spPr>
        <p:txBody>
          <a:bodyPr/>
          <a:lstStyle/>
          <a:p>
            <a:pPr algn="l"/>
            <a:r>
              <a:rPr lang="ru-RU" altLang="ru-RU" b="1" dirty="0">
                <a:latin typeface="Century Gothic" panose="020B0502020202020204" pitchFamily="34" charset="0"/>
              </a:rPr>
              <a:t>Выгоды внедрения</a:t>
            </a:r>
            <a:r>
              <a:rPr lang="en-US" altLang="ru-RU" b="1" dirty="0">
                <a:latin typeface="Century Gothic" panose="020B0502020202020204" pitchFamily="34" charset="0"/>
              </a:rPr>
              <a:t> ITAM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36645" y="1916832"/>
            <a:ext cx="10972800" cy="3776663"/>
          </a:xfrm>
        </p:spPr>
        <p:txBody>
          <a:bodyPr/>
          <a:lstStyle/>
          <a:p>
            <a:r>
              <a:rPr lang="ru-RU" altLang="ru-RU" sz="2800" dirty="0">
                <a:latin typeface="Century Gothic" panose="020B0502020202020204" pitchFamily="34" charset="0"/>
              </a:rPr>
              <a:t>Инструмент для принятия правильных управленческих решений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Повышение управляемости бизнеса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Обеспечение непрерывности и развития бизнеса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Контроль стоимости имеющихся ИТ-активов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Актуальная информация об ИТ-инфраструктуре</a:t>
            </a:r>
            <a:endParaRPr lang="en-US" alt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12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09600" y="795697"/>
            <a:ext cx="10972800" cy="622300"/>
          </a:xfrm>
        </p:spPr>
        <p:txBody>
          <a:bodyPr/>
          <a:lstStyle/>
          <a:p>
            <a:pPr algn="l"/>
            <a:r>
              <a:rPr lang="ru-RU" altLang="ru-RU" b="1" dirty="0">
                <a:latin typeface="Century Gothic" panose="020B0502020202020204" pitchFamily="34" charset="0"/>
              </a:rPr>
              <a:t>Направления </a:t>
            </a:r>
            <a:r>
              <a:rPr lang="en-US" altLang="ru-RU" b="1" dirty="0">
                <a:latin typeface="Century Gothic" panose="020B0502020202020204" pitchFamily="34" charset="0"/>
              </a:rPr>
              <a:t>ITAM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E2455A-61D8-426D-A753-0AE431FE2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19168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B1B472C-28E1-4E7A-B3BC-4BEFFA7C9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667848"/>
              </p:ext>
            </p:extLst>
          </p:nvPr>
        </p:nvGraphicFramePr>
        <p:xfrm>
          <a:off x="1991544" y="1405740"/>
          <a:ext cx="7560840" cy="506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6" imgW="9448800" imgH="6324586" progId="Visio.Drawing.15">
                  <p:embed/>
                </p:oleObj>
              </mc:Choice>
              <mc:Fallback>
                <p:oleObj name="Visio" r:id="rId6" imgW="9448800" imgH="632458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1405740"/>
                        <a:ext cx="7560840" cy="5060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30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09600" y="962492"/>
            <a:ext cx="10972800" cy="622300"/>
          </a:xfrm>
        </p:spPr>
        <p:txBody>
          <a:bodyPr/>
          <a:lstStyle/>
          <a:p>
            <a:pPr algn="l"/>
            <a:r>
              <a:rPr lang="ru-RU" altLang="ru-RU" b="1" dirty="0">
                <a:latin typeface="Century Gothic" panose="020B0502020202020204" pitchFamily="34" charset="0"/>
              </a:rPr>
              <a:t>Классификатор ИТ-активов</a:t>
            </a: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01D2CDD-8A8F-4FDF-B477-25868A516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1653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F038356-E191-4382-AFEE-91A6BB306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090831"/>
              </p:ext>
            </p:extLst>
          </p:nvPr>
        </p:nvGraphicFramePr>
        <p:xfrm>
          <a:off x="1521382" y="1584792"/>
          <a:ext cx="7860743" cy="4848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6" imgW="9267837" imgH="5467464" progId="Visio.Drawing.15">
                  <p:embed/>
                </p:oleObj>
              </mc:Choice>
              <mc:Fallback>
                <p:oleObj name="Visio" r:id="rId6" imgW="9267837" imgH="546746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382" y="1584792"/>
                        <a:ext cx="7860743" cy="4848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67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6"/>
            <a:ext cx="10972800" cy="622300"/>
          </a:xfrm>
        </p:spPr>
        <p:txBody>
          <a:bodyPr/>
          <a:lstStyle/>
          <a:p>
            <a:pPr algn="l"/>
            <a:r>
              <a:rPr lang="en-US" altLang="ru-RU" b="1" dirty="0">
                <a:latin typeface="Century Gothic" panose="020B0502020202020204" pitchFamily="34" charset="0"/>
              </a:rPr>
              <a:t>ITAM</a:t>
            </a:r>
            <a:r>
              <a:rPr lang="ru-RU" altLang="ru-RU" b="1" dirty="0">
                <a:latin typeface="Century Gothic" panose="020B0502020202020204" pitchFamily="34" charset="0"/>
              </a:rPr>
              <a:t>-системы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36645" y="1916832"/>
            <a:ext cx="10972800" cy="3776663"/>
          </a:xfrm>
        </p:spPr>
        <p:txBody>
          <a:bodyPr/>
          <a:lstStyle/>
          <a:p>
            <a:r>
              <a:rPr lang="ru-RU" dirty="0"/>
              <a:t>Система управления ИТ-активами автоматизируют процессы управления активами, быстро и точно отслеживают изменения, позволяют гибко управлять имеющимися активами. </a:t>
            </a:r>
          </a:p>
          <a:p>
            <a:endParaRPr lang="en-US" alt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12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6"/>
            <a:ext cx="10972800" cy="622300"/>
          </a:xfrm>
        </p:spPr>
        <p:txBody>
          <a:bodyPr/>
          <a:lstStyle/>
          <a:p>
            <a:pPr algn="l"/>
            <a:r>
              <a:rPr lang="ru-RU" altLang="ru-RU" b="1" dirty="0">
                <a:latin typeface="Century Gothic" panose="020B0502020202020204" pitchFamily="34" charset="0"/>
              </a:rPr>
              <a:t>Функции </a:t>
            </a:r>
            <a:r>
              <a:rPr lang="en-US" altLang="ru-RU" b="1" dirty="0">
                <a:latin typeface="Century Gothic" panose="020B0502020202020204" pitchFamily="34" charset="0"/>
              </a:rPr>
              <a:t>ITAM</a:t>
            </a:r>
            <a:r>
              <a:rPr lang="ru-RU" altLang="ru-RU" b="1" dirty="0">
                <a:latin typeface="Century Gothic" panose="020B0502020202020204" pitchFamily="34" charset="0"/>
              </a:rPr>
              <a:t>-систем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36645" y="1916832"/>
            <a:ext cx="10972800" cy="4488730"/>
          </a:xfrm>
        </p:spPr>
        <p:txBody>
          <a:bodyPr/>
          <a:lstStyle/>
          <a:p>
            <a:r>
              <a:rPr lang="ru-RU" altLang="ru-RU" sz="2800" dirty="0">
                <a:latin typeface="Century Gothic" panose="020B0502020202020204" pitchFamily="34" charset="0"/>
              </a:rPr>
              <a:t>Отслеживание всех аппаратных и программных активов</a:t>
            </a:r>
            <a:r>
              <a:rPr lang="en-US" altLang="ru-RU" sz="2800" dirty="0">
                <a:latin typeface="Century Gothic" panose="020B0502020202020204" pitchFamily="34" charset="0"/>
              </a:rPr>
              <a:t>;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Информация онлайн об ИТ-активах</a:t>
            </a:r>
            <a:r>
              <a:rPr lang="en-US" altLang="ru-RU" sz="2800" dirty="0">
                <a:latin typeface="Century Gothic" panose="020B0502020202020204" pitchFamily="34" charset="0"/>
              </a:rPr>
              <a:t>;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Отслеживание истории изменений</a:t>
            </a:r>
            <a:r>
              <a:rPr lang="en-US" altLang="ru-RU" sz="2800" dirty="0">
                <a:latin typeface="Century Gothic" panose="020B0502020202020204" pitchFamily="34" charset="0"/>
              </a:rPr>
              <a:t>;</a:t>
            </a:r>
            <a:endParaRPr lang="ru-RU" altLang="ru-RU" sz="2800" dirty="0">
              <a:latin typeface="Century Gothic" panose="020B0502020202020204" pitchFamily="34" charset="0"/>
            </a:endParaRPr>
          </a:p>
          <a:p>
            <a:r>
              <a:rPr lang="ru-RU" sz="2800" dirty="0">
                <a:latin typeface="Century Gothic" panose="020B0502020202020204" pitchFamily="34" charset="0"/>
              </a:rPr>
              <a:t>Возможность отслеживать амортизацию ИТ-активов</a:t>
            </a:r>
            <a:r>
              <a:rPr lang="en-US" sz="2800" dirty="0">
                <a:latin typeface="Century Gothic" panose="020B0502020202020204" pitchFamily="34" charset="0"/>
              </a:rPr>
              <a:t>;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Полный</a:t>
            </a:r>
            <a:r>
              <a:rPr lang="en-US" altLang="ru-RU" sz="2800" dirty="0">
                <a:latin typeface="Century Gothic" panose="020B0502020202020204" pitchFamily="34" charset="0"/>
              </a:rPr>
              <a:t> </a:t>
            </a:r>
            <a:r>
              <a:rPr lang="ru-RU" altLang="ru-RU" sz="2800" dirty="0">
                <a:latin typeface="Century Gothic" panose="020B0502020202020204" pitchFamily="34" charset="0"/>
              </a:rPr>
              <a:t>мониторинг жизненного цикла активов 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Индивидуальные отчеты</a:t>
            </a:r>
            <a:r>
              <a:rPr lang="en-US" altLang="ru-RU" sz="2800" dirty="0">
                <a:latin typeface="Century Gothic" panose="020B0502020202020204" pitchFamily="34" charset="0"/>
              </a:rPr>
              <a:t>;</a:t>
            </a:r>
          </a:p>
          <a:p>
            <a:r>
              <a:rPr lang="ru-RU" altLang="ru-RU" sz="2800" dirty="0">
                <a:latin typeface="Century Gothic" panose="020B0502020202020204" pitchFamily="34" charset="0"/>
              </a:rPr>
              <a:t>Интеграция со сторонними приложениями.</a:t>
            </a:r>
            <a:endParaRPr lang="en-US" alt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679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28C91"/>
            </a:gs>
            <a:gs pos="100000">
              <a:srgbClr val="51A65D"/>
            </a:gs>
          </a:gsLst>
          <a:lin ang="4980000" scaled="0"/>
        </a:gra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14688</TotalTime>
  <Words>320</Words>
  <Application>Microsoft Office PowerPoint</Application>
  <PresentationFormat>Широкоэкранный</PresentationFormat>
  <Paragraphs>56</Paragraphs>
  <Slides>15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Тема Office</vt:lpstr>
      <vt:lpstr>Visio</vt:lpstr>
      <vt:lpstr>Управление ИТ-активами</vt:lpstr>
      <vt:lpstr>Определение</vt:lpstr>
      <vt:lpstr>Ключевые вопросы ИТ</vt:lpstr>
      <vt:lpstr>Статистика</vt:lpstr>
      <vt:lpstr>Выгоды внедрения ITAM</vt:lpstr>
      <vt:lpstr>Направления ITAM</vt:lpstr>
      <vt:lpstr>Классификатор ИТ-активов</vt:lpstr>
      <vt:lpstr>ITAM-системы</vt:lpstr>
      <vt:lpstr>Функции ITAM-систем</vt:lpstr>
      <vt:lpstr>Стратегия внедрения ITAM</vt:lpstr>
      <vt:lpstr>Стратегия внедрения ITAM</vt:lpstr>
      <vt:lpstr>Naumen ITAM</vt:lpstr>
      <vt:lpstr>Naumen ITAM</vt:lpstr>
      <vt:lpstr>Naumen ITAM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sidorova.v</dc:creator>
  <cp:lastModifiedBy>Прокофьев Андрей Павлович</cp:lastModifiedBy>
  <cp:revision>599</cp:revision>
  <dcterms:created xsi:type="dcterms:W3CDTF">2016-07-14T12:34:36Z</dcterms:created>
  <dcterms:modified xsi:type="dcterms:W3CDTF">2020-04-11T21:46:32Z</dcterms:modified>
</cp:coreProperties>
</file>