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65" r:id="rId3"/>
    <p:sldId id="287" r:id="rId4"/>
    <p:sldId id="279" r:id="rId5"/>
    <p:sldId id="280" r:id="rId6"/>
    <p:sldId id="288" r:id="rId7"/>
    <p:sldId id="289" r:id="rId8"/>
    <p:sldId id="283" r:id="rId9"/>
    <p:sldId id="284" r:id="rId10"/>
    <p:sldId id="285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2D"/>
    <a:srgbClr val="128C91"/>
    <a:srgbClr val="16ABB2"/>
    <a:srgbClr val="149DA4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 autoAdjust="0"/>
    <p:restoredTop sz="94186" autoAdjust="0"/>
  </p:normalViewPr>
  <p:slideViewPr>
    <p:cSldViewPr showGuides="1">
      <p:cViewPr>
        <p:scale>
          <a:sx n="33" d="100"/>
          <a:sy n="33" d="100"/>
        </p:scale>
        <p:origin x="280" y="6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21000">
                  <a:schemeClr val="accent1">
                    <a:lumMod val="40000"/>
                    <a:lumOff val="60000"/>
                  </a:schemeClr>
                </a:gs>
                <a:gs pos="80000">
                  <a:schemeClr val="accent1">
                    <a:lumMod val="95000"/>
                    <a:lumOff val="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7A3CE1-0CDD-48D2-8726-EFCBC92517C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35A-457C-8B68-E1C1BE2D4E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285978-BCD2-416B-BD64-6264FEED5B4E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5A-457C-8B68-E1C1BE2D4E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56F9A1D-05C0-4894-8E98-38FB9B3DC335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35A-457C-8B68-E1C1BE2D4E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78F599A-3E6F-45DA-A232-F0624D5A783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5A-457C-8B68-E1C1BE2D4EA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081B343-EA67-4F40-AC40-4F00F61CE1F9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35A-457C-8B68-E1C1BE2D4EA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775B6EA-0E2A-4AB0-B8D1-29A09F8E7AA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5A-457C-8B68-E1C1BE2D4EA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B9DC146-4801-433A-9F62-82806A0B7D11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35A-457C-8B68-E1C1BE2D4EA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7AF14E4-781A-401C-9D12-B6612E2C1340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5A-457C-8B68-E1C1BE2D4EA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D895314-3F0A-40A3-B01E-558E21D4FBC3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35A-457C-8B68-E1C1BE2D4EA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50CE625-845B-40AB-9E2F-0827584FFD4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5A-457C-8B68-E1C1BE2D4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Россия (38)</c:v>
                </c:pt>
                <c:pt idx="2">
                  <c:v>Республика Корея (10)</c:v>
                </c:pt>
                <c:pt idx="3">
                  <c:v>Норвегия (9)</c:v>
                </c:pt>
                <c:pt idx="4">
                  <c:v>Гонг-Конг (8)</c:v>
                </c:pt>
                <c:pt idx="5">
                  <c:v>Финляндия (7)</c:v>
                </c:pt>
                <c:pt idx="6">
                  <c:v>Нидерланды (6)</c:v>
                </c:pt>
                <c:pt idx="7">
                  <c:v>Швейцария (5)</c:v>
                </c:pt>
                <c:pt idx="8">
                  <c:v>Дания (4)</c:v>
                </c:pt>
                <c:pt idx="9">
                  <c:v>Швеция (3)</c:v>
                </c:pt>
                <c:pt idx="10">
                  <c:v>Сингапур (2)</c:v>
                </c:pt>
                <c:pt idx="11">
                  <c:v>США (1)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0.0%">
                  <c:v>0.70406000000000002</c:v>
                </c:pt>
                <c:pt idx="2" formatCode="0.0%">
                  <c:v>0.91296999999999995</c:v>
                </c:pt>
                <c:pt idx="3" formatCode="0.0%">
                  <c:v>0.93671000000000004</c:v>
                </c:pt>
                <c:pt idx="4" formatCode="0.0%">
                  <c:v>0.93686000000000003</c:v>
                </c:pt>
                <c:pt idx="5" formatCode="0.0%">
                  <c:v>0.93732000000000004</c:v>
                </c:pt>
                <c:pt idx="6" formatCode="0.0%">
                  <c:v>0.94260999999999995</c:v>
                </c:pt>
                <c:pt idx="7" formatCode="0.0%">
                  <c:v>0.94647999999999999</c:v>
                </c:pt>
                <c:pt idx="8" formatCode="0.0%">
                  <c:v>0.95225000000000004</c:v>
                </c:pt>
                <c:pt idx="9" formatCode="0.0%">
                  <c:v>0.9607</c:v>
                </c:pt>
                <c:pt idx="10" formatCode="0.0%">
                  <c:v>0.99373</c:v>
                </c:pt>
                <c:pt idx="11" formatCode="0.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5A-457C-8B68-E1C1BE2D4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-312665392"/>
        <c:axId val="-312670832"/>
      </c:barChart>
      <c:catAx>
        <c:axId val="-31266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-312670832"/>
        <c:crosses val="autoZero"/>
        <c:auto val="1"/>
        <c:lblAlgn val="ctr"/>
        <c:lblOffset val="100"/>
        <c:noMultiLvlLbl val="0"/>
      </c:catAx>
      <c:valAx>
        <c:axId val="-312670832"/>
        <c:scaling>
          <c:orientation val="minMax"/>
          <c:max val="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-3126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 dirty="0"/>
              <a:t>Динамика атак</a:t>
            </a:r>
            <a:r>
              <a:rPr lang="en-US" b="1" dirty="0"/>
              <a:t> </a:t>
            </a:r>
            <a:r>
              <a:rPr lang="ru-RU" b="1" dirty="0"/>
              <a:t>в</a:t>
            </a:r>
            <a:r>
              <a:rPr lang="ru-RU" b="1" baseline="0" dirty="0"/>
              <a:t> РФ</a:t>
            </a:r>
            <a:endParaRPr lang="ru-RU" b="1" dirty="0"/>
          </a:p>
        </c:rich>
      </c:tx>
      <c:layout>
        <c:manualLayout>
          <c:xMode val="edge"/>
          <c:yMode val="edge"/>
          <c:x val="0.4205505735993787"/>
          <c:y val="6.1711906513839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039656172145272E-2"/>
          <c:y val="0.16801630721940342"/>
          <c:w val="0.90849737532808394"/>
          <c:h val="0.65019525829492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944534001666E-17"/>
                  <c:y val="-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55-4323-ACB3-FB8BF333D049}"/>
                </c:ext>
              </c:extLst>
            </c:dLbl>
            <c:dLbl>
              <c:idx val="1"/>
              <c:layout>
                <c:manualLayout>
                  <c:x val="0"/>
                  <c:y val="-5.5555555555555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55-4323-ACB3-FB8BF333D049}"/>
                </c:ext>
              </c:extLst>
            </c:dLbl>
            <c:dLbl>
              <c:idx val="2"/>
              <c:layout>
                <c:manualLayout>
                  <c:x val="0"/>
                  <c:y val="-1.5873015873015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55-4323-ACB3-FB8BF333D049}"/>
                </c:ext>
              </c:extLst>
            </c:dLbl>
            <c:dLbl>
              <c:idx val="3"/>
              <c:layout>
                <c:manualLayout>
                  <c:x val="0"/>
                  <c:y val="-1.587301587301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55-4323-ACB3-FB8BF333D049}"/>
                </c:ext>
              </c:extLst>
            </c:dLbl>
            <c:dLbl>
              <c:idx val="4"/>
              <c:layout>
                <c:manualLayout>
                  <c:x val="-4.2437781360066642E-17"/>
                  <c:y val="-3.5714285714285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55-4323-ACB3-FB8BF333D049}"/>
                </c:ext>
              </c:extLst>
            </c:dLbl>
            <c:dLbl>
              <c:idx val="5"/>
              <c:layout>
                <c:manualLayout>
                  <c:x val="0"/>
                  <c:y val="-2.3809523809523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55-4323-ACB3-FB8BF333D049}"/>
                </c:ext>
              </c:extLst>
            </c:dLbl>
            <c:dLbl>
              <c:idx val="6"/>
              <c:layout>
                <c:manualLayout>
                  <c:x val="1.4745082485965177E-3"/>
                  <c:y val="-3.4980363545797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070554406974261E-2"/>
                      <c:h val="4.1360504096840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E55-4323-ACB3-FB8BF333D049}"/>
                </c:ext>
              </c:extLst>
            </c:dLbl>
            <c:dLbl>
              <c:idx val="7"/>
              <c:layout>
                <c:manualLayout>
                  <c:x val="0"/>
                  <c:y val="-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55-4323-ACB3-FB8BF333D049}"/>
                </c:ext>
              </c:extLst>
            </c:dLbl>
            <c:dLbl>
              <c:idx val="8"/>
              <c:layout>
                <c:manualLayout>
                  <c:x val="-8.4875562720133283E-17"/>
                  <c:y val="-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55-4323-ACB3-FB8BF333D049}"/>
                </c:ext>
              </c:extLst>
            </c:dLbl>
            <c:dLbl>
              <c:idx val="9"/>
              <c:layout>
                <c:manualLayout>
                  <c:x val="0"/>
                  <c:y val="-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55-4323-ACB3-FB8BF333D049}"/>
                </c:ext>
              </c:extLst>
            </c:dLbl>
            <c:dLbl>
              <c:idx val="10"/>
              <c:layout>
                <c:manualLayout>
                  <c:x val="0"/>
                  <c:y val="-2.3809523809523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55-4323-ACB3-FB8BF333D049}"/>
                </c:ext>
              </c:extLst>
            </c:dLbl>
            <c:dLbl>
              <c:idx val="11"/>
              <c:layout>
                <c:manualLayout>
                  <c:x val="0"/>
                  <c:y val="-2.38095238095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55-4323-ACB3-FB8BF333D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95</c:v>
                </c:pt>
                <c:pt idx="1">
                  <c:v>114</c:v>
                </c:pt>
                <c:pt idx="2">
                  <c:v>103</c:v>
                </c:pt>
                <c:pt idx="3">
                  <c:v>100</c:v>
                </c:pt>
                <c:pt idx="4">
                  <c:v>115</c:v>
                </c:pt>
                <c:pt idx="5">
                  <c:v>101</c:v>
                </c:pt>
                <c:pt idx="6">
                  <c:v>126</c:v>
                </c:pt>
                <c:pt idx="7">
                  <c:v>90</c:v>
                </c:pt>
                <c:pt idx="8">
                  <c:v>91</c:v>
                </c:pt>
                <c:pt idx="9">
                  <c:v>118</c:v>
                </c:pt>
                <c:pt idx="10">
                  <c:v>122</c:v>
                </c:pt>
                <c:pt idx="1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55-4323-ACB3-FB8BF333D0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128C91"/>
            </a:solidFill>
            <a:ln w="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060944534001666E-17"/>
                  <c:y val="-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55-4323-ACB3-FB8BF333D049}"/>
                </c:ext>
              </c:extLst>
            </c:dLbl>
            <c:dLbl>
              <c:idx val="1"/>
              <c:layout>
                <c:manualLayout>
                  <c:x val="-2.1218890680033321E-17"/>
                  <c:y val="-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55-4323-ACB3-FB8BF333D049}"/>
                </c:ext>
              </c:extLst>
            </c:dLbl>
            <c:dLbl>
              <c:idx val="2"/>
              <c:layout>
                <c:manualLayout>
                  <c:x val="0"/>
                  <c:y val="-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55-4323-ACB3-FB8BF333D049}"/>
                </c:ext>
              </c:extLst>
            </c:dLbl>
            <c:dLbl>
              <c:idx val="3"/>
              <c:layout>
                <c:manualLayout>
                  <c:x val="-4.2437781360066642E-17"/>
                  <c:y val="-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55-4323-ACB3-FB8BF333D049}"/>
                </c:ext>
              </c:extLst>
            </c:dLbl>
            <c:dLbl>
              <c:idx val="4"/>
              <c:layout>
                <c:manualLayout>
                  <c:x val="0"/>
                  <c:y val="-1.5873015873015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55-4323-ACB3-FB8BF333D049}"/>
                </c:ext>
              </c:extLst>
            </c:dLbl>
            <c:dLbl>
              <c:idx val="5"/>
              <c:layout>
                <c:manualLayout>
                  <c:x val="0"/>
                  <c:y val="-3.5714285714285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E55-4323-ACB3-FB8BF333D049}"/>
                </c:ext>
              </c:extLst>
            </c:dLbl>
            <c:dLbl>
              <c:idx val="6"/>
              <c:layout>
                <c:manualLayout>
                  <c:x val="0"/>
                  <c:y val="-4.7326551212756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55-4323-ACB3-FB8BF333D049}"/>
                </c:ext>
              </c:extLst>
            </c:dLbl>
            <c:dLbl>
              <c:idx val="7"/>
              <c:layout>
                <c:manualLayout>
                  <c:x val="-8.4875562720133283E-17"/>
                  <c:y val="-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E55-4323-ACB3-FB8BF333D049}"/>
                </c:ext>
              </c:extLst>
            </c:dLbl>
            <c:dLbl>
              <c:idx val="8"/>
              <c:layout>
                <c:manualLayout>
                  <c:x val="0"/>
                  <c:y val="-2.7777777777777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55-4323-ACB3-FB8BF333D0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143</c:v>
                </c:pt>
                <c:pt idx="1">
                  <c:v>113</c:v>
                </c:pt>
                <c:pt idx="2">
                  <c:v>91</c:v>
                </c:pt>
                <c:pt idx="3">
                  <c:v>141</c:v>
                </c:pt>
                <c:pt idx="4">
                  <c:v>112</c:v>
                </c:pt>
                <c:pt idx="5">
                  <c:v>104</c:v>
                </c:pt>
                <c:pt idx="6">
                  <c:v>136</c:v>
                </c:pt>
                <c:pt idx="7">
                  <c:v>111</c:v>
                </c:pt>
                <c:pt idx="8">
                  <c:v>132</c:v>
                </c:pt>
                <c:pt idx="9">
                  <c:v>152</c:v>
                </c:pt>
                <c:pt idx="10">
                  <c:v>132</c:v>
                </c:pt>
                <c:pt idx="1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55-4323-ACB3-FB8BF333D0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3"/>
        <c:overlap val="-65"/>
        <c:axId val="-312673008"/>
        <c:axId val="-312670288"/>
      </c:barChart>
      <c:catAx>
        <c:axId val="-312673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ru-RU" sz="1400" b="0" i="0" u="none" strike="noStrike" baseline="0" dirty="0">
                    <a:effectLst/>
                  </a:rPr>
                  <a:t>Месяц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-312670288"/>
        <c:crossesAt val="0"/>
        <c:auto val="1"/>
        <c:lblAlgn val="ctr"/>
        <c:lblOffset val="100"/>
        <c:noMultiLvlLbl val="0"/>
      </c:catAx>
      <c:valAx>
        <c:axId val="-3126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ru-RU" dirty="0"/>
                  <a:t>Количество, шт.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-31267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671083218449153"/>
          <c:y val="5.9866842023378053E-2"/>
          <c:w val="0.12931982062875816"/>
          <c:h val="0.12408259413940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dirty="0"/>
              <a:t>Структура атак по объекту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098989139496821"/>
          <c:y val="0.19578356462901039"/>
          <c:w val="0.37364284678701071"/>
          <c:h val="0.64149540084229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28C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7-451C-8442-D8B1F0229AB6}"/>
              </c:ext>
            </c:extLst>
          </c:dPt>
          <c:dPt>
            <c:idx val="1"/>
            <c:bubble3D val="0"/>
            <c:spPr>
              <a:solidFill>
                <a:srgbClr val="C4D8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7-451C-8442-D8B1F0229AB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C7-451C-8442-D8B1F0229AB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C7-451C-8442-D8B1F0229AB6}"/>
              </c:ext>
            </c:extLst>
          </c:dPt>
          <c:dPt>
            <c:idx val="4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C7-451C-8442-D8B1F0229AB6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C7-451C-8442-D8B1F0229AB6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C7-451C-8442-D8B1F0229AB6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C7-451C-8442-D8B1F0229AB6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AC7-451C-8442-D8B1F0229AB6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AC7-451C-8442-D8B1F0229AB6}"/>
              </c:ext>
            </c:extLst>
          </c:dPt>
          <c:dPt>
            <c:idx val="10"/>
            <c:bubble3D val="0"/>
            <c:spPr>
              <a:solidFill>
                <a:srgbClr val="FE98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AC7-451C-8442-D8B1F0229AB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AC7-451C-8442-D8B1F0229AB6}"/>
              </c:ext>
            </c:extLst>
          </c:dPt>
          <c:dPt>
            <c:idx val="1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AC7-451C-8442-D8B1F0229AB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AC7-451C-8442-D8B1F0229AB6}"/>
              </c:ext>
            </c:extLst>
          </c:dPt>
          <c:dLbls>
            <c:dLbl>
              <c:idx val="0"/>
              <c:layout>
                <c:manualLayout>
                  <c:x val="6.7498802615207382E-2"/>
                  <c:y val="-0.100314644380761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86958769058624E-2"/>
                      <c:h val="8.77061338042360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C7-451C-8442-D8B1F0229AB6}"/>
                </c:ext>
              </c:extLst>
            </c:dLbl>
            <c:dLbl>
              <c:idx val="1"/>
              <c:layout>
                <c:manualLayout>
                  <c:x val="7.2175993996714261E-2"/>
                  <c:y val="4.066563542837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79996608649284E-2"/>
                      <c:h val="7.7742715296255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C7-451C-8442-D8B1F0229AB6}"/>
                </c:ext>
              </c:extLst>
            </c:dLbl>
            <c:dLbl>
              <c:idx val="2"/>
              <c:layout>
                <c:manualLayout>
                  <c:x val="4.04397191128643E-2"/>
                  <c:y val="8.431632572898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7-451C-8442-D8B1F0229AB6}"/>
                </c:ext>
              </c:extLst>
            </c:dLbl>
            <c:dLbl>
              <c:idx val="3"/>
              <c:layout>
                <c:manualLayout>
                  <c:x val="3.058909100645026E-3"/>
                  <c:y val="0.1320806193236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7-451C-8442-D8B1F0229AB6}"/>
                </c:ext>
              </c:extLst>
            </c:dLbl>
            <c:dLbl>
              <c:idx val="4"/>
              <c:layout>
                <c:manualLayout>
                  <c:x val="-1.4823493582091883E-2"/>
                  <c:y val="0.1220531575873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C7-451C-8442-D8B1F0229AB6}"/>
                </c:ext>
              </c:extLst>
            </c:dLbl>
            <c:dLbl>
              <c:idx val="5"/>
              <c:layout>
                <c:manualLayout>
                  <c:x val="-6.1183202104422366E-2"/>
                  <c:y val="5.283331511659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C7-451C-8442-D8B1F0229AB6}"/>
                </c:ext>
              </c:extLst>
            </c:dLbl>
            <c:dLbl>
              <c:idx val="6"/>
              <c:layout>
                <c:manualLayout>
                  <c:x val="-5.9275941244302376E-2"/>
                  <c:y val="5.984617735410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C7-451C-8442-D8B1F0229AB6}"/>
                </c:ext>
              </c:extLst>
            </c:dLbl>
            <c:dLbl>
              <c:idx val="7"/>
              <c:layout>
                <c:manualLayout>
                  <c:x val="-0.10182139976867563"/>
                  <c:y val="6.754109101771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C7-451C-8442-D8B1F0229AB6}"/>
                </c:ext>
              </c:extLst>
            </c:dLbl>
            <c:dLbl>
              <c:idx val="8"/>
              <c:layout>
                <c:manualLayout>
                  <c:x val="-0.10488529150428741"/>
                  <c:y val="5.544191396389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C7-451C-8442-D8B1F0229AB6}"/>
                </c:ext>
              </c:extLst>
            </c:dLbl>
            <c:dLbl>
              <c:idx val="9"/>
              <c:layout>
                <c:manualLayout>
                  <c:x val="-7.8227632797502306E-2"/>
                  <c:y val="2.808349909687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C7-451C-8442-D8B1F0229AB6}"/>
                </c:ext>
              </c:extLst>
            </c:dLbl>
            <c:dLbl>
              <c:idx val="10"/>
              <c:layout>
                <c:manualLayout>
                  <c:x val="-8.8926843352209142E-2"/>
                  <c:y val="9.198695290253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C7-451C-8442-D8B1F0229AB6}"/>
                </c:ext>
              </c:extLst>
            </c:dLbl>
            <c:dLbl>
              <c:idx val="11"/>
              <c:layout>
                <c:manualLayout>
                  <c:x val="-7.8736210870754011E-2"/>
                  <c:y val="-3.104091286368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C7-451C-8442-D8B1F0229AB6}"/>
                </c:ext>
              </c:extLst>
            </c:dLbl>
            <c:dLbl>
              <c:idx val="12"/>
              <c:layout>
                <c:manualLayout>
                  <c:x val="-5.5604471856878279E-2"/>
                  <c:y val="-6.514722088849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C7-451C-8442-D8B1F0229AB6}"/>
                </c:ext>
              </c:extLst>
            </c:dLbl>
            <c:dLbl>
              <c:idx val="13"/>
              <c:layout>
                <c:manualLayout>
                  <c:x val="-6.0023729276361487E-2"/>
                  <c:y val="-5.0988320898645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C7-451C-8442-D8B1F0229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Государственные учреждения</c:v>
                </c:pt>
                <c:pt idx="1">
                  <c:v>Промышленные компании</c:v>
                </c:pt>
                <c:pt idx="2">
                  <c:v>Финансовая отрасль</c:v>
                </c:pt>
                <c:pt idx="3">
                  <c:v>Наука и образование</c:v>
                </c:pt>
                <c:pt idx="4">
                  <c:v>Медицинские учреждения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</c:v>
                </c:pt>
                <c:pt idx="1">
                  <c:v>0.1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0.45999999999999996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AC7-451C-8442-D8B1F0229A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dirty="0"/>
              <a:t>Структура атак по объекту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098989139496821"/>
          <c:y val="0.19578356462901039"/>
          <c:w val="0.37364284678701071"/>
          <c:h val="0.64149540084229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атаках юридические лица</c:v>
                </c:pt>
              </c:strCache>
            </c:strRef>
          </c:tx>
          <c:dPt>
            <c:idx val="0"/>
            <c:bubble3D val="0"/>
            <c:spPr>
              <a:solidFill>
                <a:srgbClr val="128C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7-451C-8442-D8B1F0229AB6}"/>
              </c:ext>
            </c:extLst>
          </c:dPt>
          <c:dPt>
            <c:idx val="1"/>
            <c:bubble3D val="0"/>
            <c:spPr>
              <a:solidFill>
                <a:srgbClr val="C4D8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7-451C-8442-D8B1F0229AB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C7-451C-8442-D8B1F0229AB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C7-451C-8442-D8B1F0229AB6}"/>
              </c:ext>
            </c:extLst>
          </c:dPt>
          <c:dPt>
            <c:idx val="4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C7-451C-8442-D8B1F0229AB6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C7-451C-8442-D8B1F0229AB6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C7-451C-8442-D8B1F0229AB6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C7-451C-8442-D8B1F0229AB6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AC7-451C-8442-D8B1F0229AB6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AC7-451C-8442-D8B1F0229AB6}"/>
              </c:ext>
            </c:extLst>
          </c:dPt>
          <c:dPt>
            <c:idx val="10"/>
            <c:bubble3D val="0"/>
            <c:spPr>
              <a:solidFill>
                <a:srgbClr val="FE98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AC7-451C-8442-D8B1F0229AB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AC7-451C-8442-D8B1F0229AB6}"/>
              </c:ext>
            </c:extLst>
          </c:dPt>
          <c:dPt>
            <c:idx val="1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AC7-451C-8442-D8B1F0229AB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AC7-451C-8442-D8B1F0229AB6}"/>
              </c:ext>
            </c:extLst>
          </c:dPt>
          <c:dLbls>
            <c:dLbl>
              <c:idx val="0"/>
              <c:layout>
                <c:manualLayout>
                  <c:x val="6.7498802615207382E-2"/>
                  <c:y val="-0.100314644380761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86958769058624E-2"/>
                      <c:h val="8.77061338042360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C7-451C-8442-D8B1F0229AB6}"/>
                </c:ext>
              </c:extLst>
            </c:dLbl>
            <c:dLbl>
              <c:idx val="1"/>
              <c:layout>
                <c:manualLayout>
                  <c:x val="8.1621203230410305E-2"/>
                  <c:y val="9.21777387446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79996608649284E-2"/>
                      <c:h val="7.7742715296255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C7-451C-8442-D8B1F0229AB6}"/>
                </c:ext>
              </c:extLst>
            </c:dLbl>
            <c:dLbl>
              <c:idx val="2"/>
              <c:layout>
                <c:manualLayout>
                  <c:x val="-7.0541489383064218E-2"/>
                  <c:y val="6.533818240194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7-451C-8442-D8B1F0229AB6}"/>
                </c:ext>
              </c:extLst>
            </c:dLbl>
            <c:dLbl>
              <c:idx val="3"/>
              <c:layout>
                <c:manualLayout>
                  <c:x val="-3.3541276679927186E-2"/>
                  <c:y val="-0.1227687339251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7-451C-8442-D8B1F0229AB6}"/>
                </c:ext>
              </c:extLst>
            </c:dLbl>
            <c:dLbl>
              <c:idx val="4"/>
              <c:layout>
                <c:manualLayout>
                  <c:x val="1.7054087581632266E-2"/>
                  <c:y val="-0.1409296856587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C7-451C-8442-D8B1F0229AB6}"/>
                </c:ext>
              </c:extLst>
            </c:dLbl>
            <c:dLbl>
              <c:idx val="5"/>
              <c:layout>
                <c:manualLayout>
                  <c:x val="-6.1183202104422366E-2"/>
                  <c:y val="5.283331511659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C7-451C-8442-D8B1F0229AB6}"/>
                </c:ext>
              </c:extLst>
            </c:dLbl>
            <c:dLbl>
              <c:idx val="6"/>
              <c:layout>
                <c:manualLayout>
                  <c:x val="-5.9275941244302376E-2"/>
                  <c:y val="5.984617735410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C7-451C-8442-D8B1F0229AB6}"/>
                </c:ext>
              </c:extLst>
            </c:dLbl>
            <c:dLbl>
              <c:idx val="7"/>
              <c:layout>
                <c:manualLayout>
                  <c:x val="-0.10182139976867563"/>
                  <c:y val="6.754109101771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C7-451C-8442-D8B1F0229AB6}"/>
                </c:ext>
              </c:extLst>
            </c:dLbl>
            <c:dLbl>
              <c:idx val="8"/>
              <c:layout>
                <c:manualLayout>
                  <c:x val="-0.10488529150428741"/>
                  <c:y val="5.544191396389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C7-451C-8442-D8B1F0229AB6}"/>
                </c:ext>
              </c:extLst>
            </c:dLbl>
            <c:dLbl>
              <c:idx val="9"/>
              <c:layout>
                <c:manualLayout>
                  <c:x val="-7.8227632797502306E-2"/>
                  <c:y val="2.808349909687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C7-451C-8442-D8B1F0229AB6}"/>
                </c:ext>
              </c:extLst>
            </c:dLbl>
            <c:dLbl>
              <c:idx val="10"/>
              <c:layout>
                <c:manualLayout>
                  <c:x val="-8.8926843352209142E-2"/>
                  <c:y val="9.198695290253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C7-451C-8442-D8B1F0229AB6}"/>
                </c:ext>
              </c:extLst>
            </c:dLbl>
            <c:dLbl>
              <c:idx val="11"/>
              <c:layout>
                <c:manualLayout>
                  <c:x val="-7.8736210870754011E-2"/>
                  <c:y val="-3.104091286368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C7-451C-8442-D8B1F0229AB6}"/>
                </c:ext>
              </c:extLst>
            </c:dLbl>
            <c:dLbl>
              <c:idx val="12"/>
              <c:layout>
                <c:manualLayout>
                  <c:x val="-5.5604471856878279E-2"/>
                  <c:y val="-6.514722088849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C7-451C-8442-D8B1F0229AB6}"/>
                </c:ext>
              </c:extLst>
            </c:dLbl>
            <c:dLbl>
              <c:idx val="13"/>
              <c:layout>
                <c:manualLayout>
                  <c:x val="-6.0023729276361487E-2"/>
                  <c:y val="-5.0988320898645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C7-451C-8442-D8B1F0229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Компьютеры, серверы и сетевое оборудование</c:v>
                </c:pt>
                <c:pt idx="1">
                  <c:v>Мобильные устройства</c:v>
                </c:pt>
                <c:pt idx="2">
                  <c:v>Люди</c:v>
                </c:pt>
                <c:pt idx="3">
                  <c:v>Веб-ресурсы</c:v>
                </c:pt>
                <c:pt idx="4">
                  <c:v>loT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0.32</c:v>
                </c:pt>
                <c:pt idx="1">
                  <c:v>0.26</c:v>
                </c:pt>
                <c:pt idx="2">
                  <c:v>0.31</c:v>
                </c:pt>
                <c:pt idx="3">
                  <c:v>0.09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AC7-451C-8442-D8B1F0229A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dirty="0"/>
              <a:t>Структура атак по объекту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098989139496821"/>
          <c:y val="0.19578356462901039"/>
          <c:w val="0.37364284678701071"/>
          <c:h val="0.64149540084229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атаках юридические лица</c:v>
                </c:pt>
              </c:strCache>
            </c:strRef>
          </c:tx>
          <c:dPt>
            <c:idx val="0"/>
            <c:bubble3D val="0"/>
            <c:spPr>
              <a:solidFill>
                <a:srgbClr val="128C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7-451C-8442-D8B1F0229AB6}"/>
              </c:ext>
            </c:extLst>
          </c:dPt>
          <c:dPt>
            <c:idx val="1"/>
            <c:bubble3D val="0"/>
            <c:spPr>
              <a:solidFill>
                <a:srgbClr val="C4D8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7-451C-8442-D8B1F0229AB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C7-451C-8442-D8B1F0229AB6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C7-451C-8442-D8B1F0229AB6}"/>
              </c:ext>
            </c:extLst>
          </c:dPt>
          <c:dPt>
            <c:idx val="4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C7-451C-8442-D8B1F0229AB6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C7-451C-8442-D8B1F0229AB6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C7-451C-8442-D8B1F0229AB6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C7-451C-8442-D8B1F0229AB6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AC7-451C-8442-D8B1F0229AB6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AC7-451C-8442-D8B1F0229AB6}"/>
              </c:ext>
            </c:extLst>
          </c:dPt>
          <c:dPt>
            <c:idx val="10"/>
            <c:bubble3D val="0"/>
            <c:spPr>
              <a:solidFill>
                <a:srgbClr val="FE98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AC7-451C-8442-D8B1F0229AB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AC7-451C-8442-D8B1F0229AB6}"/>
              </c:ext>
            </c:extLst>
          </c:dPt>
          <c:dPt>
            <c:idx val="1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AC7-451C-8442-D8B1F0229AB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AC7-451C-8442-D8B1F0229AB6}"/>
              </c:ext>
            </c:extLst>
          </c:dPt>
          <c:dLbls>
            <c:dLbl>
              <c:idx val="0"/>
              <c:layout>
                <c:manualLayout>
                  <c:x val="0.11944745340053563"/>
                  <c:y val="-0.203338851013249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586958769058624E-2"/>
                      <c:h val="8.77061338042360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C7-451C-8442-D8B1F0229AB6}"/>
                </c:ext>
              </c:extLst>
            </c:dLbl>
            <c:dLbl>
              <c:idx val="1"/>
              <c:layout>
                <c:manualLayout>
                  <c:x val="-8.3669958359270477E-2"/>
                  <c:y val="-7.049206120141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479996608649284E-2"/>
                      <c:h val="7.7742715296255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C7-451C-8442-D8B1F0229AB6}"/>
                </c:ext>
              </c:extLst>
            </c:dLbl>
            <c:dLbl>
              <c:idx val="2"/>
              <c:layout>
                <c:manualLayout>
                  <c:x val="-3.3941303602492048E-2"/>
                  <c:y val="-0.12986557753329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7-451C-8442-D8B1F0229AB6}"/>
                </c:ext>
              </c:extLst>
            </c:dLbl>
            <c:dLbl>
              <c:idx val="3"/>
              <c:layout>
                <c:manualLayout>
                  <c:x val="6.9760679222101495E-4"/>
                  <c:y val="-0.12819106059001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7-451C-8442-D8B1F0229AB6}"/>
                </c:ext>
              </c:extLst>
            </c:dLbl>
            <c:dLbl>
              <c:idx val="4"/>
              <c:layout>
                <c:manualLayout>
                  <c:x val="5.0112319899568422E-2"/>
                  <c:y val="-0.1409296856587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C7-451C-8442-D8B1F0229AB6}"/>
                </c:ext>
              </c:extLst>
            </c:dLbl>
            <c:dLbl>
              <c:idx val="5"/>
              <c:layout>
                <c:manualLayout>
                  <c:x val="6.9869076013110251E-2"/>
                  <c:y val="-7.459136150779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C7-451C-8442-D8B1F0229AB6}"/>
                </c:ext>
              </c:extLst>
            </c:dLbl>
            <c:dLbl>
              <c:idx val="6"/>
              <c:layout>
                <c:manualLayout>
                  <c:x val="-5.9275941244302376E-2"/>
                  <c:y val="5.984617735410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C7-451C-8442-D8B1F0229AB6}"/>
                </c:ext>
              </c:extLst>
            </c:dLbl>
            <c:dLbl>
              <c:idx val="7"/>
              <c:layout>
                <c:manualLayout>
                  <c:x val="-0.10182139976867563"/>
                  <c:y val="6.754109101771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C7-451C-8442-D8B1F0229AB6}"/>
                </c:ext>
              </c:extLst>
            </c:dLbl>
            <c:dLbl>
              <c:idx val="8"/>
              <c:layout>
                <c:manualLayout>
                  <c:x val="-0.10488529150428741"/>
                  <c:y val="5.544191396389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C7-451C-8442-D8B1F0229AB6}"/>
                </c:ext>
              </c:extLst>
            </c:dLbl>
            <c:dLbl>
              <c:idx val="9"/>
              <c:layout>
                <c:manualLayout>
                  <c:x val="-7.8227632797502306E-2"/>
                  <c:y val="2.808349909687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C7-451C-8442-D8B1F0229AB6}"/>
                </c:ext>
              </c:extLst>
            </c:dLbl>
            <c:dLbl>
              <c:idx val="10"/>
              <c:layout>
                <c:manualLayout>
                  <c:x val="-8.8926843352209142E-2"/>
                  <c:y val="9.198695290253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C7-451C-8442-D8B1F0229AB6}"/>
                </c:ext>
              </c:extLst>
            </c:dLbl>
            <c:dLbl>
              <c:idx val="11"/>
              <c:layout>
                <c:manualLayout>
                  <c:x val="-7.8736210870754011E-2"/>
                  <c:y val="-3.104091286368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C7-451C-8442-D8B1F0229AB6}"/>
                </c:ext>
              </c:extLst>
            </c:dLbl>
            <c:dLbl>
              <c:idx val="12"/>
              <c:layout>
                <c:manualLayout>
                  <c:x val="-5.5604471856878279E-2"/>
                  <c:y val="-6.514722088849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C7-451C-8442-D8B1F0229AB6}"/>
                </c:ext>
              </c:extLst>
            </c:dLbl>
            <c:dLbl>
              <c:idx val="13"/>
              <c:layout>
                <c:manualLayout>
                  <c:x val="-6.0023729276361487E-2"/>
                  <c:y val="-5.0988320898645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C7-451C-8442-D8B1F0229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Компьютеры, серверы и сетевое оборудование</c:v>
                </c:pt>
                <c:pt idx="1">
                  <c:v>Веб-ресурсы</c:v>
                </c:pt>
                <c:pt idx="2">
                  <c:v>Люди</c:v>
                </c:pt>
                <c:pt idx="3">
                  <c:v>Банкоматы и POS-терминалы</c:v>
                </c:pt>
                <c:pt idx="4">
                  <c:v>loT</c:v>
                </c:pt>
                <c:pt idx="5">
                  <c:v>Мобильные устроства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0.71</c:v>
                </c:pt>
                <c:pt idx="1">
                  <c:v>0.2</c:v>
                </c:pt>
                <c:pt idx="2">
                  <c:v>0.05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AC7-451C-8442-D8B1F0229A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just"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Частные лица</c:v>
                </c:pt>
              </c:strCache>
            </c:strRef>
          </c:tx>
          <c:spPr>
            <a:solidFill>
              <a:srgbClr val="C4D82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33390513768928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2E-4941-80D3-213D2214C229}"/>
                </c:ext>
              </c:extLst>
            </c:dLbl>
            <c:dLbl>
              <c:idx val="1"/>
              <c:layout>
                <c:manualLayout>
                  <c:x val="1.62671241101514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2E-4941-80D3-213D2214C229}"/>
                </c:ext>
              </c:extLst>
            </c:dLbl>
            <c:dLbl>
              <c:idx val="2"/>
              <c:layout>
                <c:manualLayout>
                  <c:x val="2.64340766789961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2E-4941-80D3-213D2214C229}"/>
                </c:ext>
              </c:extLst>
            </c:dLbl>
            <c:dLbl>
              <c:idx val="3"/>
              <c:layout>
                <c:manualLayout>
                  <c:x val="2.2367295651458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2E-4941-80D3-213D2214C229}"/>
                </c:ext>
              </c:extLst>
            </c:dLbl>
            <c:dLbl>
              <c:idx val="4"/>
              <c:layout>
                <c:manualLayout>
                  <c:x val="2.2367295651458143E-2"/>
                  <c:y val="-2.8524462958468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2E-4941-80D3-213D2214C229}"/>
                </c:ext>
              </c:extLst>
            </c:dLbl>
            <c:dLbl>
              <c:idx val="5"/>
              <c:layout>
                <c:manualLayout>
                  <c:x val="1.42337335963825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2E-4941-80D3-213D2214C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Другие </c:v>
                </c:pt>
                <c:pt idx="1">
                  <c:v>Подбор учетных данных</c:v>
                </c:pt>
                <c:pt idx="2">
                  <c:v>Хакинг</c:v>
                </c:pt>
                <c:pt idx="3">
                  <c:v>Эксплуатация веб-уязвимостей</c:v>
                </c:pt>
                <c:pt idx="4">
                  <c:v>Социальная инженерия </c:v>
                </c:pt>
                <c:pt idx="5">
                  <c:v>Использование ВПО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0.09</c:v>
                </c:pt>
                <c:pt idx="3">
                  <c:v>0.02</c:v>
                </c:pt>
                <c:pt idx="4">
                  <c:v>0.63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2E-4941-80D3-213D2214C2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rgbClr val="128C9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4006861652272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E-4941-80D3-213D2214C229}"/>
                </c:ext>
              </c:extLst>
            </c:dLbl>
            <c:dLbl>
              <c:idx val="1"/>
              <c:layout>
                <c:manualLayout>
                  <c:x val="3.05008577065339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2E-4941-80D3-213D2214C229}"/>
                </c:ext>
              </c:extLst>
            </c:dLbl>
            <c:dLbl>
              <c:idx val="2"/>
              <c:layout>
                <c:manualLayout>
                  <c:x val="2.6434076678996166E-2"/>
                  <c:y val="-5.70489259169370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2E-4941-80D3-213D2214C229}"/>
                </c:ext>
              </c:extLst>
            </c:dLbl>
            <c:dLbl>
              <c:idx val="3"/>
              <c:layout>
                <c:manualLayout>
                  <c:x val="2.44006861652272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2E-4941-80D3-213D2214C229}"/>
                </c:ext>
              </c:extLst>
            </c:dLbl>
            <c:dLbl>
              <c:idx val="4"/>
              <c:layout>
                <c:manualLayout>
                  <c:x val="2.4400686165227229E-2"/>
                  <c:y val="-2.8524462958468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2E-4941-80D3-213D2214C229}"/>
                </c:ext>
              </c:extLst>
            </c:dLbl>
            <c:dLbl>
              <c:idx val="5"/>
              <c:layout>
                <c:manualLayout>
                  <c:x val="6.1001715413068073E-3"/>
                  <c:y val="-7.1311157396171269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2E-4941-80D3-213D2214C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Другие </c:v>
                </c:pt>
                <c:pt idx="1">
                  <c:v>Подбор учетных данных</c:v>
                </c:pt>
                <c:pt idx="2">
                  <c:v>Хакинг</c:v>
                </c:pt>
                <c:pt idx="3">
                  <c:v>Эксплуатация веб-уязвимостей</c:v>
                </c:pt>
                <c:pt idx="4">
                  <c:v>Социальная инженерия </c:v>
                </c:pt>
                <c:pt idx="5">
                  <c:v>Использование ВПО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0.06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0.51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82E-4941-80D3-213D2214C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overlap val="-62"/>
        <c:axId val="-312664304"/>
        <c:axId val="-312676272"/>
      </c:barChart>
      <c:catAx>
        <c:axId val="-3126643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-312676272"/>
        <c:crosses val="autoZero"/>
        <c:auto val="1"/>
        <c:lblAlgn val="ctr"/>
        <c:lblOffset val="100"/>
        <c:noMultiLvlLbl val="0"/>
      </c:catAx>
      <c:valAx>
        <c:axId val="-3126762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31266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4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r>
              <a:rPr lang="en-US" sz="4000" b="1" cap="all" dirty="0">
                <a:solidFill>
                  <a:schemeClr val="bg1"/>
                </a:solidFill>
              </a:rPr>
              <a:t>S</a:t>
            </a:r>
            <a:r>
              <a:rPr lang="en-US" sz="4000" b="1" dirty="0">
                <a:solidFill>
                  <a:schemeClr val="bg1"/>
                </a:solidFill>
              </a:rPr>
              <a:t>tart</a:t>
            </a:r>
            <a:r>
              <a:rPr lang="ru-RU" sz="4000" b="1" cap="all" dirty="0">
                <a:solidFill>
                  <a:schemeClr val="bg1"/>
                </a:solidFill>
              </a:rPr>
              <a:t>U</a:t>
            </a:r>
            <a:r>
              <a:rPr lang="en-US" sz="4000" b="1" dirty="0">
                <a:solidFill>
                  <a:schemeClr val="bg1"/>
                </a:solidFill>
              </a:rPr>
              <a:t>p</a:t>
            </a:r>
            <a:r>
              <a:rPr lang="ru-RU" b="1" cap="all" dirty="0">
                <a:solidFill>
                  <a:schemeClr val="bg1"/>
                </a:solidFill>
              </a:rPr>
              <a:t> – проекты цифровизации экономики и образовательной сферы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2C16B-6F2B-452C-9E7E-0D9CA5EE5BD6}"/>
              </a:ext>
            </a:extLst>
          </p:cNvPr>
          <p:cNvSpPr txBox="1"/>
          <p:nvPr/>
        </p:nvSpPr>
        <p:spPr>
          <a:xfrm>
            <a:off x="4295800" y="5127615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Выполнила студентка группы Э-1901 Соловьева Мария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Компанией </a:t>
            </a:r>
            <a:r>
              <a:rPr lang="en-US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Group-IB</a:t>
            </a: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в 2019 г. в России в области веб-</a:t>
            </a:r>
            <a:r>
              <a:rPr lang="ru-RU" sz="3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фишинга</a:t>
            </a: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было выявлено</a:t>
            </a:r>
            <a:endParaRPr lang="ru-RU" altLang="ru-RU" sz="3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B1483CC-B366-4369-B971-E9A8A8B2ED32}"/>
              </a:ext>
            </a:extLst>
          </p:cNvPr>
          <p:cNvSpPr/>
          <p:nvPr/>
        </p:nvSpPr>
        <p:spPr>
          <a:xfrm>
            <a:off x="191343" y="2716699"/>
            <a:ext cx="2880000" cy="2878038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3 млн </a:t>
            </a:r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ссылок</a:t>
            </a:r>
            <a:endParaRPr lang="ru-RU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1D77803-3ED2-47CB-82F9-F48B094B36FF}"/>
              </a:ext>
            </a:extLst>
          </p:cNvPr>
          <p:cNvSpPr/>
          <p:nvPr/>
        </p:nvSpPr>
        <p:spPr>
          <a:xfrm>
            <a:off x="3575719" y="2716699"/>
            <a:ext cx="2880000" cy="2878038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27 тыс. </a:t>
            </a:r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фишинговых наборов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429E1-437D-45A8-9E8F-E7D830026249}"/>
              </a:ext>
            </a:extLst>
          </p:cNvPr>
          <p:cNvSpPr txBox="1"/>
          <p:nvPr/>
        </p:nvSpPr>
        <p:spPr>
          <a:xfrm>
            <a:off x="8187978" y="3126130"/>
            <a:ext cx="3607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Новые тенденции технологического развития 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(рассылка писем на 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SharePoint)</a:t>
            </a:r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7C7AD-8662-4290-871D-1728E09EA1EC}"/>
              </a:ext>
            </a:extLst>
          </p:cNvPr>
          <p:cNvSpPr txBox="1"/>
          <p:nvPr/>
        </p:nvSpPr>
        <p:spPr>
          <a:xfrm>
            <a:off x="3090350" y="3955663"/>
            <a:ext cx="4571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6672064" y="3883023"/>
            <a:ext cx="1296144" cy="680447"/>
          </a:xfrm>
          <a:prstGeom prst="rightArrow">
            <a:avLst>
              <a:gd name="adj1" fmla="val 42736"/>
              <a:gd name="adj2" fmla="val 73608"/>
            </a:avLst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2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535113"/>
            <a:ext cx="51085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-25400"/>
            <a:ext cx="47053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США занимает первое место в рейтинге цифровой конкурентоспособности, Россия </a:t>
            </a:r>
            <a:r>
              <a:rPr lang="en-US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38</a:t>
            </a:r>
            <a:endParaRPr lang="ru-RU" alt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0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65A9843-FC05-4B7B-AEC0-8BFC476C9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477387"/>
              </p:ext>
            </p:extLst>
          </p:nvPr>
        </p:nvGraphicFramePr>
        <p:xfrm>
          <a:off x="609600" y="2349500"/>
          <a:ext cx="10972800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6F7AC-389E-4598-930E-471862817C36}"/>
              </a:ext>
            </a:extLst>
          </p:cNvPr>
          <p:cNvSpPr/>
          <p:nvPr/>
        </p:nvSpPr>
        <p:spPr>
          <a:xfrm>
            <a:off x="1979712" y="6036230"/>
            <a:ext cx="8232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Century Gothic" panose="020B0502020202020204" pitchFamily="34" charset="0"/>
              </a:rPr>
              <a:t>Рейтинг стран с наибольшим уровнем цифровизации 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alt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Основными сквозными технологиями цифровой экономики являются: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BEBBBEC-B82A-4574-BB08-CA406C7C9AB9}"/>
              </a:ext>
            </a:extLst>
          </p:cNvPr>
          <p:cNvGrpSpPr/>
          <p:nvPr/>
        </p:nvGrpSpPr>
        <p:grpSpPr>
          <a:xfrm>
            <a:off x="399379" y="2901816"/>
            <a:ext cx="2140412" cy="2140412"/>
            <a:chOff x="614363" y="2813009"/>
            <a:chExt cx="2140412" cy="2140412"/>
          </a:xfrm>
        </p:grpSpPr>
        <p:pic>
          <p:nvPicPr>
            <p:cNvPr id="5" name="Рисунок 4" descr="Ноутбук">
              <a:extLst>
                <a:ext uri="{FF2B5EF4-FFF2-40B4-BE49-F238E27FC236}">
                  <a16:creationId xmlns:a16="http://schemas.microsoft.com/office/drawing/2014/main" id="{C530DFA0-7A04-413D-B87B-62E13518F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363" y="2813009"/>
              <a:ext cx="2140412" cy="2140412"/>
            </a:xfrm>
            <a:prstGeom prst="rect">
              <a:avLst/>
            </a:prstGeom>
          </p:spPr>
        </p:pic>
        <p:pic>
          <p:nvPicPr>
            <p:cNvPr id="10" name="Рисунок 9" descr="Линейчатая диаграмма">
              <a:extLst>
                <a:ext uri="{FF2B5EF4-FFF2-40B4-BE49-F238E27FC236}">
                  <a16:creationId xmlns:a16="http://schemas.microsoft.com/office/drawing/2014/main" id="{6910D98C-6B71-45F0-B192-C761DDCBF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2156" y="3406775"/>
              <a:ext cx="1270994" cy="764754"/>
            </a:xfrm>
            <a:prstGeom prst="rect">
              <a:avLst/>
            </a:prstGeom>
          </p:spPr>
        </p:pic>
      </p:grpSp>
      <p:pic>
        <p:nvPicPr>
          <p:cNvPr id="13" name="Рисунок 12" descr="Робот">
            <a:extLst>
              <a:ext uri="{FF2B5EF4-FFF2-40B4-BE49-F238E27FC236}">
                <a16:creationId xmlns:a16="http://schemas.microsoft.com/office/drawing/2014/main" id="{E0098D43-3BFA-4736-B985-437AD2D607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39634" y="3224088"/>
            <a:ext cx="1517565" cy="1517565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ACE5479-84F6-47AD-A627-A75AC9361AD8}"/>
              </a:ext>
            </a:extLst>
          </p:cNvPr>
          <p:cNvCxnSpPr/>
          <p:nvPr/>
        </p:nvCxnSpPr>
        <p:spPr>
          <a:xfrm>
            <a:off x="6528048" y="2813009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C3A40E2-2256-4FEC-A2CE-BC50424FBB44}"/>
              </a:ext>
            </a:extLst>
          </p:cNvPr>
          <p:cNvGrpSpPr/>
          <p:nvPr/>
        </p:nvGrpSpPr>
        <p:grpSpPr>
          <a:xfrm>
            <a:off x="5657042" y="2905553"/>
            <a:ext cx="1655014" cy="1742648"/>
            <a:chOff x="7332939" y="2503704"/>
            <a:chExt cx="1655014" cy="1742648"/>
          </a:xfrm>
        </p:grpSpPr>
        <p:pic>
          <p:nvPicPr>
            <p:cNvPr id="22" name="Рисунок 21" descr="Замыкать">
              <a:extLst>
                <a:ext uri="{FF2B5EF4-FFF2-40B4-BE49-F238E27FC236}">
                  <a16:creationId xmlns:a16="http://schemas.microsoft.com/office/drawing/2014/main" id="{1EF01AC2-7041-46DA-9744-29E37F57C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32939" y="3331952"/>
              <a:ext cx="914400" cy="914400"/>
            </a:xfrm>
            <a:prstGeom prst="rect">
              <a:avLst/>
            </a:prstGeom>
          </p:spPr>
        </p:pic>
        <p:pic>
          <p:nvPicPr>
            <p:cNvPr id="27" name="Рисунок 26" descr="Замыкать">
              <a:extLst>
                <a:ext uri="{FF2B5EF4-FFF2-40B4-BE49-F238E27FC236}">
                  <a16:creationId xmlns:a16="http://schemas.microsoft.com/office/drawing/2014/main" id="{D0D340AC-462E-428D-948E-AE06B3C1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73553" y="3331952"/>
              <a:ext cx="914400" cy="914400"/>
            </a:xfrm>
            <a:prstGeom prst="rect">
              <a:avLst/>
            </a:prstGeom>
          </p:spPr>
        </p:pic>
        <p:pic>
          <p:nvPicPr>
            <p:cNvPr id="24" name="Рисунок 23" descr="Ссылка">
              <a:extLst>
                <a:ext uri="{FF2B5EF4-FFF2-40B4-BE49-F238E27FC236}">
                  <a16:creationId xmlns:a16="http://schemas.microsoft.com/office/drawing/2014/main" id="{D6EAF519-3079-4378-BBD0-F91280879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8876468">
              <a:off x="7510641" y="2503704"/>
              <a:ext cx="1284280" cy="1284280"/>
            </a:xfrm>
            <a:prstGeom prst="rect">
              <a:avLst/>
            </a:prstGeom>
          </p:spPr>
        </p:pic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7D46C8C-26F2-4915-A25F-CDD7CD1D5DAB}"/>
                </a:ext>
              </a:extLst>
            </p:cNvPr>
            <p:cNvCxnSpPr>
              <a:cxnSpLocks/>
            </p:cNvCxnSpPr>
            <p:nvPr/>
          </p:nvCxnSpPr>
          <p:spPr>
            <a:xfrm>
              <a:off x="7824192" y="3344416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355350C3-6BB2-4356-85C3-A7F4B6AFF9D2}"/>
                </a:ext>
              </a:extLst>
            </p:cNvPr>
            <p:cNvCxnSpPr>
              <a:cxnSpLocks/>
            </p:cNvCxnSpPr>
            <p:nvPr/>
          </p:nvCxnSpPr>
          <p:spPr>
            <a:xfrm>
              <a:off x="8530753" y="3331952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 descr="Мозг">
            <a:extLst>
              <a:ext uri="{FF2B5EF4-FFF2-40B4-BE49-F238E27FC236}">
                <a16:creationId xmlns:a16="http://schemas.microsoft.com/office/drawing/2014/main" id="{A982ADEB-6A60-4C05-B0C9-D7DE5BC0CB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11899" y="3322419"/>
            <a:ext cx="1479362" cy="1479362"/>
          </a:xfrm>
          <a:prstGeom prst="rect">
            <a:avLst/>
          </a:prstGeom>
        </p:spPr>
      </p:pic>
      <p:pic>
        <p:nvPicPr>
          <p:cNvPr id="38" name="Рисунок 37" descr="Атом">
            <a:extLst>
              <a:ext uri="{FF2B5EF4-FFF2-40B4-BE49-F238E27FC236}">
                <a16:creationId xmlns:a16="http://schemas.microsoft.com/office/drawing/2014/main" id="{87564CE2-452D-4EDF-A2CE-28CDFCFDD8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91102" y="3182454"/>
            <a:ext cx="1401519" cy="140151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6D8D148-FB65-4E5D-A661-4BE5A116A712}"/>
              </a:ext>
            </a:extLst>
          </p:cNvPr>
          <p:cNvSpPr txBox="1"/>
          <p:nvPr/>
        </p:nvSpPr>
        <p:spPr>
          <a:xfrm>
            <a:off x="10151950" y="4913695"/>
            <a:ext cx="201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Квантовые</a:t>
            </a:r>
          </a:p>
          <a:p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C25C23-200A-4408-B6D3-C6DDF4CDCB2A}"/>
              </a:ext>
            </a:extLst>
          </p:cNvPr>
          <p:cNvSpPr txBox="1"/>
          <p:nvPr/>
        </p:nvSpPr>
        <p:spPr>
          <a:xfrm>
            <a:off x="7535025" y="491369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Искусственный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интеллект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504C94-7EFB-4FE2-8C7D-D806EE3C008A}"/>
              </a:ext>
            </a:extLst>
          </p:cNvPr>
          <p:cNvSpPr txBox="1"/>
          <p:nvPr/>
        </p:nvSpPr>
        <p:spPr>
          <a:xfrm>
            <a:off x="5684687" y="5064395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Блокчейн</a:t>
            </a:r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89BF6B-EABE-4740-B9CA-A70AE16E34DA}"/>
              </a:ext>
            </a:extLst>
          </p:cNvPr>
          <p:cNvSpPr txBox="1"/>
          <p:nvPr/>
        </p:nvSpPr>
        <p:spPr>
          <a:xfrm>
            <a:off x="2804632" y="5088437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Робототехника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0B20B7-D445-4A83-93BC-970542C38AEB}"/>
              </a:ext>
            </a:extLst>
          </p:cNvPr>
          <p:cNvSpPr txBox="1"/>
          <p:nvPr/>
        </p:nvSpPr>
        <p:spPr>
          <a:xfrm>
            <a:off x="748875" y="509836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Big Data</a:t>
            </a:r>
            <a:endParaRPr 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6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42674" y="919163"/>
            <a:ext cx="10972800" cy="1012825"/>
          </a:xfrm>
        </p:spPr>
        <p:txBody>
          <a:bodyPr/>
          <a:lstStyle/>
          <a:p>
            <a:r>
              <a:rPr lang="ru-RU" alt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Информационная безопасность – основа цифровизации экономики в образовательной сфере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55D5A87-77F8-44BB-A207-88DA87173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30397"/>
              </p:ext>
            </p:extLst>
          </p:nvPr>
        </p:nvGraphicFramePr>
        <p:xfrm>
          <a:off x="342674" y="2080249"/>
          <a:ext cx="11441958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802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792300D-B3A2-4F59-933D-C7828F1CB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181022"/>
              </p:ext>
            </p:extLst>
          </p:nvPr>
        </p:nvGraphicFramePr>
        <p:xfrm>
          <a:off x="695400" y="2149170"/>
          <a:ext cx="10756776" cy="468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9376" y="1040001"/>
            <a:ext cx="10972800" cy="1012825"/>
          </a:xfrm>
        </p:spPr>
        <p:txBody>
          <a:bodyPr/>
          <a:lstStyle/>
          <a:p>
            <a:r>
              <a:rPr lang="ru-RU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Самой частой категорией, подвергающейся кибератаке, являются государственные учреждения </a:t>
            </a:r>
            <a:endParaRPr lang="ru-RU" altLang="ru-RU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9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792300D-B3A2-4F59-933D-C7828F1CB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444346"/>
              </p:ext>
            </p:extLst>
          </p:nvPr>
        </p:nvGraphicFramePr>
        <p:xfrm>
          <a:off x="695400" y="2149170"/>
          <a:ext cx="10756776" cy="468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9376" y="1040001"/>
            <a:ext cx="10972800" cy="1012825"/>
          </a:xfrm>
        </p:spPr>
        <p:txBody>
          <a:bodyPr/>
          <a:lstStyle/>
          <a:p>
            <a:r>
              <a:rPr lang="ru-RU" alt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большинстве случаев физические лица подвергаются атаке через компьютеры, серверы и сетевое оборудование</a:t>
            </a:r>
            <a:endParaRPr lang="ru-RU" altLang="ru-RU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4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792300D-B3A2-4F59-933D-C7828F1CB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03937"/>
              </p:ext>
            </p:extLst>
          </p:nvPr>
        </p:nvGraphicFramePr>
        <p:xfrm>
          <a:off x="695400" y="2149170"/>
          <a:ext cx="10756776" cy="468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9376" y="1040001"/>
            <a:ext cx="10972800" cy="1012825"/>
          </a:xfrm>
        </p:spPr>
        <p:txBody>
          <a:bodyPr/>
          <a:lstStyle/>
          <a:p>
            <a:r>
              <a:rPr lang="ru-RU" altLang="ru-RU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Юридические лица в большинстве случаев подвергаются атаке через сетевое оборудование</a:t>
            </a:r>
            <a:endParaRPr lang="ru-RU" altLang="ru-RU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57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Основным методом атак  в отношении юридических лиц является использование ВПО, а для частный лиц – социальная инженерия</a:t>
            </a:r>
            <a:endParaRPr lang="ru-RU" altLang="ru-RU" sz="2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67C8F65-7AB4-41D6-81D0-C96FF1BA8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348927"/>
              </p:ext>
            </p:extLst>
          </p:nvPr>
        </p:nvGraphicFramePr>
        <p:xfrm>
          <a:off x="215839" y="2465868"/>
          <a:ext cx="11371324" cy="41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317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51D4E08F-B6B0-41FC-8CD0-0C0A4C2B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9" y="4020671"/>
            <a:ext cx="2837329" cy="28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BC88439-2B92-4AD2-8409-26474A56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3" y="1360489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1015206"/>
            <a:ext cx="10972800" cy="1012825"/>
          </a:xfrm>
        </p:spPr>
        <p:txBody>
          <a:bodyPr/>
          <a:lstStyle/>
          <a:p>
            <a:r>
              <a:rPr lang="en-US" sz="3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StartUp</a:t>
            </a:r>
            <a:r>
              <a:rPr lang="ru-RU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в борьбе с фишингом</a:t>
            </a:r>
            <a:endParaRPr lang="ru-RU" altLang="ru-RU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IRONSCALES</a:t>
            </a:r>
            <a:endParaRPr lang="ru-RU" b="1" dirty="0">
              <a:latin typeface="Century Gothic" panose="020B0502020202020204" pitchFamily="34" charset="0"/>
            </a:endParaRPr>
          </a:p>
          <a:p>
            <a:r>
              <a:rPr lang="en-US" b="1" dirty="0">
                <a:latin typeface="Century Gothic" panose="020B0502020202020204" pitchFamily="34" charset="0"/>
              </a:rPr>
              <a:t>Vade Secure</a:t>
            </a:r>
            <a:endParaRPr lang="ru-RU" b="1" dirty="0">
              <a:latin typeface="Century Gothic" panose="020B0502020202020204" pitchFamily="34" charset="0"/>
            </a:endParaRPr>
          </a:p>
          <a:p>
            <a:r>
              <a:rPr lang="en-US" b="1" dirty="0" err="1">
                <a:latin typeface="Century Gothic" panose="020B0502020202020204" pitchFamily="34" charset="0"/>
              </a:rPr>
              <a:t>Valimail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altLang="ru-RU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8EF9C-851E-4D3E-8F86-3EAEF625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89" y="259659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8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14779</TotalTime>
  <Words>233</Words>
  <Application>Microsoft Office PowerPoint</Application>
  <PresentationFormat>Широкоэкранный</PresentationFormat>
  <Paragraphs>94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Arial</vt:lpstr>
      <vt:lpstr>Calibri</vt:lpstr>
      <vt:lpstr>Тема Office</vt:lpstr>
      <vt:lpstr>StartUp – проекты цифровизации экономики и образовательной сферы</vt:lpstr>
      <vt:lpstr>США занимает первое место в рейтинге цифровой конкурентоспособности, Россия – 38</vt:lpstr>
      <vt:lpstr>Основными сквозными технологиями цифровой экономики являются:</vt:lpstr>
      <vt:lpstr>Информационная безопасность – основа цифровизации экономики в образовательной сфере</vt:lpstr>
      <vt:lpstr>Самой частой категорией, подвергающейся кибератаке, являются государственные учреждения </vt:lpstr>
      <vt:lpstr>В большинстве случаев физические лица подвергаются атаке через компьютеры, серверы и сетевое оборудование</vt:lpstr>
      <vt:lpstr>Юридические лица в большинстве случаев подвергаются атаке через сетевое оборудование</vt:lpstr>
      <vt:lpstr>Основным методом атак  в отношении юридических лиц является использование ВПО, а для частный лиц – социальная инженерия</vt:lpstr>
      <vt:lpstr>StartUp в борьбе с фишингом</vt:lpstr>
      <vt:lpstr>Компанией Group-IB в 2019 г. в России в области веб-фишинга было выявлено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vb re</cp:lastModifiedBy>
  <cp:revision>610</cp:revision>
  <dcterms:created xsi:type="dcterms:W3CDTF">2016-07-14T12:34:36Z</dcterms:created>
  <dcterms:modified xsi:type="dcterms:W3CDTF">2020-04-12T17:14:28Z</dcterms:modified>
</cp:coreProperties>
</file>