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66" r:id="rId2"/>
    <p:sldId id="265" r:id="rId3"/>
    <p:sldId id="278" r:id="rId4"/>
    <p:sldId id="271" r:id="rId5"/>
    <p:sldId id="281" r:id="rId6"/>
    <p:sldId id="280" r:id="rId7"/>
    <p:sldId id="267" r:id="rId8"/>
    <p:sldId id="283" r:id="rId9"/>
    <p:sldId id="282" r:id="rId10"/>
    <p:sldId id="269" r:id="rId11"/>
    <p:sldId id="276" r:id="rId12"/>
    <p:sldId id="277" r:id="rId13"/>
    <p:sldId id="270" r:id="rId14"/>
    <p:sldId id="272" r:id="rId15"/>
    <p:sldId id="274" r:id="rId16"/>
    <p:sldId id="259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Gilroy" panose="00000500000000000000" pitchFamily="2" charset="-52"/>
      <p:regular r:id="rId29"/>
    </p:embeddedFont>
    <p:embeddedFont>
      <p:font typeface="Gilroy Bold" panose="00000800000000000000" pitchFamily="2" charset="-52"/>
      <p:bold r:id="rId3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DA4"/>
    <a:srgbClr val="128C91"/>
    <a:srgbClr val="13969D"/>
    <a:srgbClr val="16ABB2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5" autoAdjust="0"/>
    <p:restoredTop sz="86432" autoAdjust="0"/>
  </p:normalViewPr>
  <p:slideViewPr>
    <p:cSldViewPr showGuides="1">
      <p:cViewPr varScale="1">
        <p:scale>
          <a:sx n="74" d="100"/>
          <a:sy n="74" d="100"/>
        </p:scale>
        <p:origin x="39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5" Type="http://schemas.openxmlformats.org/officeDocument/2006/relationships/slide" Target="slides/slide7.xml"/><Relationship Id="rId10" Type="http://schemas.openxmlformats.org/officeDocument/2006/relationships/slide" Target="slides/slide13.xml"/><Relationship Id="rId4" Type="http://schemas.openxmlformats.org/officeDocument/2006/relationships/slide" Target="slides/slide6.xml"/><Relationship Id="rId9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22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2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98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68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68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29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21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05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2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7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26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27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98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br>
              <a:rPr lang="ru-RU" dirty="0"/>
            </a:b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2870200"/>
            <a:ext cx="8280400" cy="1752600"/>
          </a:xfrm>
        </p:spPr>
        <p:txBody>
          <a:bodyPr/>
          <a:lstStyle/>
          <a:p>
            <a:pPr algn="l">
              <a:defRPr/>
            </a:pPr>
            <a:r>
              <a:rPr lang="ru-RU" sz="3600" b="1" cap="all" dirty="0">
                <a:solidFill>
                  <a:srgbClr val="128C91"/>
                </a:solidFill>
                <a:latin typeface="Gilroy Bold" panose="00000800000000000000" pitchFamily="2" charset="-52"/>
              </a:rPr>
              <a:t>Использование чат-ботов для развития коммерческих и социальных проектов</a:t>
            </a:r>
            <a:endParaRPr lang="ru-RU" sz="3600" dirty="0">
              <a:solidFill>
                <a:srgbClr val="128C9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74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8C965B9-3567-481C-AA15-A07579F63B30}"/>
              </a:ext>
            </a:extLst>
          </p:cNvPr>
          <p:cNvSpPr txBox="1">
            <a:spLocks/>
          </p:cNvSpPr>
          <p:nvPr/>
        </p:nvSpPr>
        <p:spPr bwMode="auto">
          <a:xfrm>
            <a:off x="695325" y="1576425"/>
            <a:ext cx="28803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4000" b="1" cap="all" dirty="0">
                <a:solidFill>
                  <a:srgbClr val="13969D"/>
                </a:solidFill>
                <a:latin typeface="Gilroy Bold" panose="00000800000000000000" pitchFamily="2" charset="-52"/>
              </a:rPr>
              <a:t>Доклад</a:t>
            </a:r>
            <a:r>
              <a:rPr lang="ru-RU" sz="4400" b="1" cap="all" dirty="0">
                <a:solidFill>
                  <a:srgbClr val="13969D"/>
                </a:solidFill>
                <a:latin typeface="Gilroy Bold" panose="00000800000000000000" pitchFamily="2" charset="-52"/>
              </a:rPr>
              <a:t>:</a:t>
            </a:r>
            <a:endParaRPr lang="ru-RU" sz="4400" dirty="0">
              <a:solidFill>
                <a:srgbClr val="13969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39F6128-8CA9-4FE4-8139-61435B2191EB}"/>
              </a:ext>
            </a:extLst>
          </p:cNvPr>
          <p:cNvSpPr txBox="1">
            <a:spLocks/>
          </p:cNvSpPr>
          <p:nvPr/>
        </p:nvSpPr>
        <p:spPr bwMode="auto">
          <a:xfrm>
            <a:off x="695325" y="5248605"/>
            <a:ext cx="76329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b="1" cap="all" dirty="0">
                <a:solidFill>
                  <a:srgbClr val="128C91"/>
                </a:solidFill>
                <a:latin typeface="Gilroy Bold" panose="00000800000000000000" pitchFamily="2" charset="-52"/>
              </a:rPr>
              <a:t>Данила травин </a:t>
            </a:r>
            <a:r>
              <a:rPr lang="en-US" b="1" cap="all" dirty="0">
                <a:solidFill>
                  <a:srgbClr val="128C91"/>
                </a:solidFill>
                <a:latin typeface="Gilroy Bold" panose="00000800000000000000" pitchFamily="2" charset="-52"/>
              </a:rPr>
              <a:t>|</a:t>
            </a:r>
            <a:r>
              <a:rPr lang="ru-RU" b="1" cap="all" dirty="0">
                <a:solidFill>
                  <a:srgbClr val="128C91"/>
                </a:solidFill>
                <a:latin typeface="Gilroy Bold" panose="00000800000000000000" pitchFamily="2" charset="-52"/>
              </a:rPr>
              <a:t>  студент э-1911</a:t>
            </a:r>
          </a:p>
          <a:p>
            <a:pPr algn="l">
              <a:defRPr/>
            </a:pPr>
            <a:endParaRPr lang="ru-RU" sz="2800" b="1" cap="all" dirty="0">
              <a:solidFill>
                <a:srgbClr val="128C91"/>
              </a:solidFill>
              <a:latin typeface="Gilroy Bold" panose="00000800000000000000" pitchFamily="2" charset="-52"/>
            </a:endParaRPr>
          </a:p>
          <a:p>
            <a:pPr algn="l">
              <a:defRPr/>
            </a:pPr>
            <a:endParaRPr lang="ru-RU" sz="4400" dirty="0">
              <a:solidFill>
                <a:srgbClr val="128C9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8977274" y="2360612"/>
            <a:ext cx="2490787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852050" y="2360612"/>
            <a:ext cx="2490788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22353" y="2360613"/>
            <a:ext cx="2492375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407988" y="1068388"/>
            <a:ext cx="7658100" cy="1143000"/>
          </a:xfrm>
        </p:spPr>
        <p:txBody>
          <a:bodyPr/>
          <a:lstStyle/>
          <a:p>
            <a:pPr algn="l"/>
            <a:r>
              <a:rPr lang="ru-RU" altLang="ru-RU" sz="4000" dirty="0">
                <a:solidFill>
                  <a:srgbClr val="149DA4"/>
                </a:solidFill>
                <a:latin typeface="Gilroy" panose="00000500000000000000" pitchFamily="2" charset="-52"/>
              </a:rPr>
              <a:t>Ключевые показатели </a:t>
            </a:r>
            <a:br>
              <a:rPr lang="en-US" altLang="ru-RU" sz="4000" dirty="0">
                <a:solidFill>
                  <a:srgbClr val="149DA4"/>
                </a:solidFill>
                <a:latin typeface="Gilroy" panose="00000500000000000000" pitchFamily="2" charset="-52"/>
              </a:rPr>
            </a:br>
            <a:r>
              <a:rPr lang="ru-RU" altLang="ru-RU" sz="4000" dirty="0">
                <a:solidFill>
                  <a:srgbClr val="149DA4"/>
                </a:solidFill>
                <a:latin typeface="Gilroy" panose="00000500000000000000" pitchFamily="2" charset="-52"/>
              </a:rPr>
              <a:t>эффективности </a:t>
            </a:r>
            <a:r>
              <a:rPr lang="en-US" altLang="ru-RU" sz="4000" dirty="0">
                <a:solidFill>
                  <a:srgbClr val="149DA4"/>
                </a:solidFill>
                <a:latin typeface="Gilroy" panose="00000500000000000000" pitchFamily="2" charset="-52"/>
              </a:rPr>
              <a:t>(KPI)</a:t>
            </a:r>
            <a:r>
              <a:rPr lang="ru-RU" altLang="ru-RU" sz="4000" dirty="0">
                <a:solidFill>
                  <a:srgbClr val="149DA4"/>
                </a:solidFill>
                <a:latin typeface="Gilroy" panose="00000500000000000000" pitchFamily="2" charset="-52"/>
              </a:rPr>
              <a:t> чат-бота</a:t>
            </a:r>
            <a:r>
              <a:rPr lang="en-US" altLang="ru-RU" sz="4000" dirty="0">
                <a:solidFill>
                  <a:srgbClr val="149DA4"/>
                </a:solidFill>
                <a:latin typeface="Gilroy" panose="00000500000000000000" pitchFamily="2" charset="-52"/>
              </a:rPr>
              <a:t>:</a:t>
            </a:r>
            <a:endParaRPr lang="ru-RU" altLang="ru-RU" sz="4000" dirty="0">
              <a:solidFill>
                <a:srgbClr val="149DA4"/>
              </a:solidFill>
              <a:latin typeface="Gilroy" panose="00000500000000000000" pitchFamily="2" charset="-52"/>
            </a:endParaRPr>
          </a:p>
        </p:txBody>
      </p:sp>
      <p:pic>
        <p:nvPicPr>
          <p:cNvPr id="1024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924760" y="2674491"/>
            <a:ext cx="2087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Gilroy Bold" panose="00000800000000000000" pitchFamily="2" charset="-52"/>
              </a:rPr>
              <a:t>Решение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Gilroy Bold" panose="00000800000000000000" pitchFamily="2" charset="-52"/>
              </a:rPr>
              <a:t>задач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1032711" y="3683233"/>
            <a:ext cx="1871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Ради которых бот создан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CE79214-1F36-4F92-A9F5-D70A453B8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219" y="3005840"/>
            <a:ext cx="2087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Gilroy Bold" panose="00000800000000000000" pitchFamily="2" charset="-52"/>
              </a:rPr>
              <a:t>Показатели востребованности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A5B30240-52E4-4019-AC6D-F5A8B3BC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084" y="3182322"/>
            <a:ext cx="2490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Gilroy Bold" panose="00000800000000000000" pitchFamily="2" charset="-52"/>
              </a:rPr>
              <a:t>Эффективность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Gilroy Bold" panose="00000800000000000000" pitchFamily="2" charset="-52"/>
              </a:rPr>
              <a:t>диалогов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F70F6-26A4-462B-940C-4E2AD21C9460}"/>
              </a:ext>
            </a:extLst>
          </p:cNvPr>
          <p:cNvSpPr txBox="1"/>
          <p:nvPr/>
        </p:nvSpPr>
        <p:spPr>
          <a:xfrm>
            <a:off x="199779" y="5013087"/>
            <a:ext cx="45302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Gilroy" panose="00000500000000000000" pitchFamily="2" charset="-52"/>
              </a:rPr>
              <a:t>% пользователей, «вернувшихся в компанию» </a:t>
            </a: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Рост </a:t>
            </a:r>
            <a:r>
              <a:rPr lang="en-US" sz="1600" dirty="0">
                <a:latin typeface="Gilroy" panose="00000500000000000000" pitchFamily="2" charset="-52"/>
              </a:rPr>
              <a:t>CRM</a:t>
            </a:r>
            <a:r>
              <a:rPr lang="ru-RU" sz="1600" dirty="0">
                <a:latin typeface="Gilroy" panose="00000500000000000000" pitchFamily="2" charset="-52"/>
              </a:rPr>
              <a:t> </a:t>
            </a: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Рост числа упоминаний компании</a:t>
            </a: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Увеличение свободного времени персонала</a:t>
            </a: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AE065-CE30-405B-8104-C1D6C74F656F}"/>
              </a:ext>
            </a:extLst>
          </p:cNvPr>
          <p:cNvSpPr txBox="1"/>
          <p:nvPr/>
        </p:nvSpPr>
        <p:spPr>
          <a:xfrm>
            <a:off x="4852051" y="5013087"/>
            <a:ext cx="26841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Gilroy" panose="00000500000000000000" pitchFamily="2" charset="-52"/>
              </a:rPr>
              <a:t>Количество вовлеченных, </a:t>
            </a: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активных, повторных пользователей</a:t>
            </a: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Количество прочитанных сообщений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CB7FEC-E503-4E93-80C3-8D8656C3F57B}"/>
              </a:ext>
            </a:extLst>
          </p:cNvPr>
          <p:cNvSpPr txBox="1"/>
          <p:nvPr/>
        </p:nvSpPr>
        <p:spPr>
          <a:xfrm>
            <a:off x="8567185" y="4766866"/>
            <a:ext cx="36066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600" dirty="0">
              <a:latin typeface="Gilroy" panose="00000500000000000000" pitchFamily="2" charset="-52"/>
            </a:endParaRP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Средняя продолжительность сессии</a:t>
            </a: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Процент ошибок</a:t>
            </a:r>
          </a:p>
          <a:p>
            <a:pPr lvl="0"/>
            <a:r>
              <a:rPr lang="ru-RU" sz="1600" dirty="0">
                <a:latin typeface="Gilroy" panose="00000500000000000000" pitchFamily="2" charset="-52"/>
              </a:rPr>
              <a:t>Процент выполнения цели коммуникации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B6D9603-EC37-490C-807E-366A7E2D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288411" y="1444631"/>
            <a:ext cx="9505056" cy="968915"/>
          </a:xfrm>
        </p:spPr>
        <p:txBody>
          <a:bodyPr/>
          <a:lstStyle/>
          <a:p>
            <a:pPr algn="l"/>
            <a:r>
              <a:rPr lang="ru-RU" altLang="ru-RU" sz="4800" b="1" dirty="0">
                <a:latin typeface="Gilroy Bold" panose="00000800000000000000" pitchFamily="2" charset="-52"/>
              </a:rPr>
              <a:t>Формула* окупаемости бота:</a:t>
            </a:r>
            <a:br>
              <a:rPr lang="ru-RU" altLang="ru-RU" sz="4800" b="1" dirty="0">
                <a:latin typeface="Gilroy Bold" panose="00000800000000000000" pitchFamily="2" charset="-52"/>
              </a:rPr>
            </a:br>
            <a:endParaRPr lang="ru-RU" altLang="ru-RU" sz="4800" b="1" dirty="0">
              <a:latin typeface="Gilroy Bold" panose="00000800000000000000" pitchFamily="2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63F4CDD-6A8E-4737-AD4A-09E9047C272A}"/>
                  </a:ext>
                </a:extLst>
              </p:cNvPr>
              <p:cNvSpPr/>
              <p:nvPr/>
            </p:nvSpPr>
            <p:spPr>
              <a:xfrm>
                <a:off x="294028" y="2717444"/>
                <a:ext cx="4526367" cy="1262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𝑃𝑃</m:t>
                    </m:r>
                    <m:r>
                      <a:rPr lang="ru-RU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разработки</m:t>
                            </m:r>
                          </m:sub>
                        </m:sSub>
                        <m:r>
                          <a:rPr lang="ru-RU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ru-RU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содержания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>
                    <a:solidFill>
                      <a:schemeClr val="tx1"/>
                    </a:solidFill>
                    <a:effectLst/>
                    <a:latin typeface="Gilroy Bold" panose="00000800000000000000" pitchFamily="2" charset="-52"/>
                    <a:ea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effectLst/>
                  <a:latin typeface="Gilroy Bold" panose="00000800000000000000" pitchFamily="2" charset="-52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63F4CDD-6A8E-4737-AD4A-09E9047C2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28" y="2717444"/>
                <a:ext cx="4526367" cy="12628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98DA13B-00ED-4CEA-BB6C-9488FF17B6CD}"/>
              </a:ext>
            </a:extLst>
          </p:cNvPr>
          <p:cNvSpPr txBox="1">
            <a:spLocks/>
          </p:cNvSpPr>
          <p:nvPr/>
        </p:nvSpPr>
        <p:spPr bwMode="auto">
          <a:xfrm>
            <a:off x="-712" y="5255382"/>
            <a:ext cx="12191644" cy="13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00" b="1" i="1" dirty="0">
                <a:latin typeface="Gilroy" panose="00000500000000000000" pitchFamily="2" charset="-52"/>
              </a:rPr>
              <a:t>*</a:t>
            </a:r>
            <a:r>
              <a:rPr lang="en-US" sz="1800" b="1" i="1" dirty="0">
                <a:latin typeface="Gilroy" panose="00000500000000000000" pitchFamily="2" charset="-52"/>
              </a:rPr>
              <a:t>PP</a:t>
            </a:r>
            <a:r>
              <a:rPr lang="ru-RU" sz="1800" dirty="0">
                <a:latin typeface="Gilroy" panose="00000500000000000000" pitchFamily="2" charset="-52"/>
              </a:rPr>
              <a:t> – срок окупаемости (мес.), </a:t>
            </a:r>
            <a:r>
              <a:rPr lang="ru-RU" sz="1800" b="1" i="1" dirty="0">
                <a:latin typeface="Gilroy" panose="00000500000000000000" pitchFamily="2" charset="-52"/>
              </a:rPr>
              <a:t>С </a:t>
            </a:r>
            <a:r>
              <a:rPr lang="ru-RU" sz="1800" b="1" i="1" baseline="-25000" dirty="0">
                <a:latin typeface="Gilroy" panose="00000500000000000000" pitchFamily="2" charset="-52"/>
              </a:rPr>
              <a:t>разработки </a:t>
            </a:r>
            <a:r>
              <a:rPr lang="ru-RU" sz="1800" dirty="0">
                <a:latin typeface="Gilroy" panose="00000500000000000000" pitchFamily="2" charset="-52"/>
              </a:rPr>
              <a:t>– затраты на разработку и внедрение, </a:t>
            </a:r>
            <a:r>
              <a:rPr lang="en-US" sz="1800" b="1" i="1" dirty="0">
                <a:latin typeface="Gilroy" panose="00000500000000000000" pitchFamily="2" charset="-52"/>
              </a:rPr>
              <a:t>R</a:t>
            </a:r>
            <a:r>
              <a:rPr lang="ru-RU" sz="1800" dirty="0">
                <a:latin typeface="Gilroy" panose="00000500000000000000" pitchFamily="2" charset="-52"/>
              </a:rPr>
              <a:t> – доход от внедрения бота в мес. (совокупность оптимизированных денег, выручка от новых пользователей и т.п) </a:t>
            </a:r>
            <a:r>
              <a:rPr lang="en-US" sz="1800" b="1" i="1" dirty="0">
                <a:latin typeface="Gilroy" panose="00000500000000000000" pitchFamily="2" charset="-52"/>
              </a:rPr>
              <a:t>C </a:t>
            </a:r>
            <a:r>
              <a:rPr lang="ru-RU" sz="1800" b="1" i="1" baseline="-25000" dirty="0">
                <a:latin typeface="Gilroy" panose="00000500000000000000" pitchFamily="2" charset="-52"/>
              </a:rPr>
              <a:t>содержания   </a:t>
            </a:r>
            <a:r>
              <a:rPr lang="ru-RU" sz="1800" dirty="0">
                <a:latin typeface="Gilroy" panose="00000500000000000000" pitchFamily="2" charset="-52"/>
              </a:rPr>
              <a:t>затраты на ежемесячное содержание, (оплата платформы, программная поддержка, продвижение).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E5645-4E80-45C1-A6DF-FCC77E1C70A3}"/>
              </a:ext>
            </a:extLst>
          </p:cNvPr>
          <p:cNvSpPr txBox="1"/>
          <p:nvPr/>
        </p:nvSpPr>
        <p:spPr>
          <a:xfrm>
            <a:off x="6528048" y="2834190"/>
            <a:ext cx="50020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Gilroy Bold" panose="00000800000000000000" pitchFamily="2" charset="-52"/>
              </a:rPr>
              <a:t>Средний срок окупаемости:</a:t>
            </a:r>
          </a:p>
          <a:p>
            <a:endParaRPr lang="ru-RU" sz="2800" dirty="0">
              <a:latin typeface="Gilroy Bold" panose="00000800000000000000" pitchFamily="2" charset="-52"/>
            </a:endParaRPr>
          </a:p>
          <a:p>
            <a:endParaRPr lang="ru-RU" sz="2800" dirty="0">
              <a:latin typeface="Gilroy Bold" panose="00000800000000000000" pitchFamily="2" charset="-52"/>
            </a:endParaRPr>
          </a:p>
          <a:p>
            <a:r>
              <a:rPr lang="ru-RU" sz="4000" dirty="0">
                <a:latin typeface="Gilroy Bold" panose="00000800000000000000" pitchFamily="2" charset="-52"/>
              </a:rPr>
              <a:t>От </a:t>
            </a:r>
            <a:r>
              <a:rPr lang="ru-RU" sz="4000" u="sng" dirty="0">
                <a:latin typeface="Gilroy Bold" panose="00000800000000000000" pitchFamily="2" charset="-52"/>
              </a:rPr>
              <a:t>3</a:t>
            </a:r>
            <a:r>
              <a:rPr lang="ru-RU" sz="4000" dirty="0">
                <a:latin typeface="Gilroy Bold" panose="00000800000000000000" pitchFamily="2" charset="-52"/>
              </a:rPr>
              <a:t> до </a:t>
            </a:r>
            <a:r>
              <a:rPr lang="ru-RU" sz="4000" u="sng" dirty="0">
                <a:latin typeface="Gilroy Bold" panose="00000800000000000000" pitchFamily="2" charset="-52"/>
              </a:rPr>
              <a:t>10 </a:t>
            </a:r>
            <a:r>
              <a:rPr lang="ru-RU" sz="4000" dirty="0">
                <a:latin typeface="Gilroy Bold" panose="00000800000000000000" pitchFamily="2" charset="-52"/>
              </a:rPr>
              <a:t>месяцев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>
            <a:extLst>
              <a:ext uri="{FF2B5EF4-FFF2-40B4-BE49-F238E27FC236}">
                <a16:creationId xmlns:a16="http://schemas.microsoft.com/office/drawing/2014/main" id="{B2406266-4DA8-47BF-BE9B-D7482DE1F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9" r="32675"/>
          <a:stretch/>
        </p:blipFill>
        <p:spPr bwMode="auto">
          <a:xfrm>
            <a:off x="9433605" y="2787987"/>
            <a:ext cx="1712470" cy="20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07988" y="1068388"/>
            <a:ext cx="10972800" cy="1143000"/>
          </a:xfrm>
        </p:spPr>
        <p:txBody>
          <a:bodyPr/>
          <a:lstStyle/>
          <a:p>
            <a:pPr algn="l"/>
            <a:r>
              <a:rPr lang="ru-RU" altLang="ru-RU" sz="4000" dirty="0">
                <a:solidFill>
                  <a:srgbClr val="149DA4"/>
                </a:solidFill>
                <a:latin typeface="Gilroy Bold" panose="00000800000000000000" pitchFamily="2" charset="-52"/>
              </a:rPr>
              <a:t>Результаты внедрения чат-ботов:</a:t>
            </a:r>
          </a:p>
        </p:txBody>
      </p:sp>
      <p:pic>
        <p:nvPicPr>
          <p:cNvPr id="12291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620472" y="4799684"/>
            <a:ext cx="2880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dirty="0">
                <a:latin typeface="Gilroy Bold" panose="00000800000000000000" pitchFamily="2" charset="-52"/>
              </a:rPr>
              <a:t>Повысил </a:t>
            </a:r>
            <a:r>
              <a:rPr lang="en-US" altLang="ru-RU" sz="2400" dirty="0">
                <a:latin typeface="Gilroy Bold" panose="00000800000000000000" pitchFamily="2" charset="-52"/>
              </a:rPr>
              <a:t>ROI* </a:t>
            </a:r>
            <a:r>
              <a:rPr lang="ru-RU" altLang="ru-RU" sz="2400" dirty="0">
                <a:latin typeface="Gilroy Bold" panose="00000800000000000000" pitchFamily="2" charset="-52"/>
              </a:rPr>
              <a:t>в 23 раза</a:t>
            </a:r>
            <a:r>
              <a:rPr lang="en-US" altLang="ru-RU" sz="2400" dirty="0">
                <a:latin typeface="Gilroy Bold" panose="00000800000000000000" pitchFamily="2" charset="-52"/>
              </a:rPr>
              <a:t> </a:t>
            </a:r>
            <a:endParaRPr lang="ru-RU" altLang="ru-RU" sz="2400" dirty="0">
              <a:latin typeface="Gilroy Bold" panose="00000800000000000000" pitchFamily="2" charset="-52"/>
            </a:endParaRP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598822" y="2239058"/>
            <a:ext cx="2606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Gilroy Bold" panose="00000800000000000000" pitchFamily="2" charset="-52"/>
              </a:rPr>
              <a:t>БОТ</a:t>
            </a:r>
            <a:endParaRPr lang="ru-RU" altLang="ru-RU" sz="2800" b="1" dirty="0">
              <a:latin typeface="Gilroy Bold" panose="00000800000000000000" pitchFamily="2" charset="-52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5E67BC60-C20C-490C-B256-BF919E97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6" y="2790595"/>
            <a:ext cx="2127709" cy="21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D9FF2D7-1CB4-439C-B95B-6B33304F4457}"/>
              </a:ext>
            </a:extLst>
          </p:cNvPr>
          <p:cNvSpPr txBox="1"/>
          <p:nvPr/>
        </p:nvSpPr>
        <p:spPr>
          <a:xfrm>
            <a:off x="582515" y="5974634"/>
            <a:ext cx="5492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ilroy" panose="00000500000000000000" pitchFamily="2" charset="-52"/>
              </a:rPr>
              <a:t>*</a:t>
            </a:r>
            <a:r>
              <a:rPr lang="en-US" sz="2000" dirty="0">
                <a:latin typeface="Gilroy" panose="00000500000000000000" pitchFamily="2" charset="-52"/>
              </a:rPr>
              <a:t>ROI – </a:t>
            </a:r>
            <a:r>
              <a:rPr lang="ru-RU" sz="2000" dirty="0">
                <a:latin typeface="Gilroy" panose="00000500000000000000" pitchFamily="2" charset="-52"/>
              </a:rPr>
              <a:t>коэффициент окупаемости стартапа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B229C1C5-3099-48F3-98F3-513860027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588" y="2239057"/>
            <a:ext cx="2606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Gilroy Bold" panose="00000800000000000000" pitchFamily="2" charset="-52"/>
              </a:rPr>
              <a:t>БОТ</a:t>
            </a:r>
            <a:endParaRPr lang="ru-RU" altLang="ru-RU" sz="2800" b="1" dirty="0">
              <a:latin typeface="Gilroy Bold" panose="00000800000000000000" pitchFamily="2" charset="-52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960C19D0-DD26-46AD-B1C4-E74CE330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151" y="2237793"/>
            <a:ext cx="2606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Gilroy Bold" panose="00000800000000000000" pitchFamily="2" charset="-52"/>
              </a:rPr>
              <a:t>БОТ</a:t>
            </a:r>
            <a:endParaRPr lang="ru-RU" altLang="ru-RU" sz="2800" b="1" dirty="0">
              <a:latin typeface="Gilroy Bold" panose="00000800000000000000" pitchFamily="2" charset="-52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CFEF1C9C-D176-4475-9B95-E999D6F4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503" y="2266726"/>
            <a:ext cx="2606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 dirty="0">
                <a:latin typeface="Gilroy Bold" panose="00000800000000000000" pitchFamily="2" charset="-52"/>
              </a:rPr>
              <a:t>БОТ</a:t>
            </a:r>
            <a:endParaRPr lang="ru-RU" altLang="ru-RU" sz="2800" b="1" dirty="0">
              <a:latin typeface="Gilroy Bold" panose="00000800000000000000" pitchFamily="2" charset="-52"/>
            </a:endParaRP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3D725F0E-B232-440C-B775-1ACBDEB0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93" y="2913057"/>
            <a:ext cx="1712470" cy="1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44758BA0-B5C9-42F2-AFA8-364883F69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863" y="4793135"/>
            <a:ext cx="28803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dirty="0">
                <a:latin typeface="Gilroy Bold" panose="00000800000000000000" pitchFamily="2" charset="-52"/>
              </a:rPr>
              <a:t>Уменьшил рекламные расходы в 6 раз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0EC4B8AB-2D17-4897-BF98-208E31DF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8" r="-285" b="35432"/>
          <a:stretch/>
        </p:blipFill>
        <p:spPr bwMode="auto">
          <a:xfrm>
            <a:off x="6199647" y="3207332"/>
            <a:ext cx="2880394" cy="9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F4E66610-3D37-438E-8655-F05DE4922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290" y="4799684"/>
            <a:ext cx="28803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dirty="0">
                <a:latin typeface="Gilroy Bold" panose="00000800000000000000" pitchFamily="2" charset="-52"/>
              </a:rPr>
              <a:t>На 33 % снизил нагрузку на менеджеров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C216CF33-D0D9-4C97-8598-124449CB2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51" y="4833353"/>
            <a:ext cx="28803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dirty="0">
                <a:latin typeface="Gilroy Bold" panose="00000800000000000000" pitchFamily="2" charset="-52"/>
              </a:rPr>
              <a:t>Увеличил жизненный цикл клиента на 40 %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90360" y="1013547"/>
            <a:ext cx="10972800" cy="868363"/>
          </a:xfrm>
        </p:spPr>
        <p:txBody>
          <a:bodyPr/>
          <a:lstStyle/>
          <a:p>
            <a:pPr algn="l"/>
            <a:r>
              <a:rPr lang="ru-RU" altLang="ru-RU" sz="3600" dirty="0">
                <a:solidFill>
                  <a:schemeClr val="bg1"/>
                </a:solidFill>
                <a:latin typeface="Gilroy Bold" panose="00000800000000000000" pitchFamily="2" charset="-52"/>
              </a:rPr>
              <a:t>Как достичь максимального эффекта от бота?</a:t>
            </a:r>
          </a:p>
        </p:txBody>
      </p:sp>
      <p:sp>
        <p:nvSpPr>
          <p:cNvPr id="7173" name="Объект 8"/>
          <p:cNvSpPr>
            <a:spLocks noGrp="1"/>
          </p:cNvSpPr>
          <p:nvPr>
            <p:ph sz="half" idx="1"/>
          </p:nvPr>
        </p:nvSpPr>
        <p:spPr>
          <a:xfrm>
            <a:off x="476160" y="1879384"/>
            <a:ext cx="11277360" cy="3883025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  <a:latin typeface="Gilroy Bold" panose="00000800000000000000" pitchFamily="2" charset="-52"/>
              </a:rPr>
              <a:t>Выбрать несколько вариантов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 решений программой обозначенных задач и выбрать лучший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Gilroy Bold" panose="00000800000000000000" pitchFamily="2" charset="-52"/>
              </a:rPr>
              <a:t>Запускать сервис в низкий сезон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 для проверки устойчивости системы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Gilroy Bold" panose="00000800000000000000" pitchFamily="2" charset="-52"/>
              </a:rPr>
              <a:t>Не сокращать штат работников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, оставить их для подстраховки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Gilroy Bold" panose="00000800000000000000" pitchFamily="2" charset="-52"/>
              </a:rPr>
              <a:t>Предусмотреть возможность связи клиента с сотрудником 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компании в случае неполадок с ботом</a:t>
            </a:r>
          </a:p>
          <a:p>
            <a:pPr lvl="0"/>
            <a:r>
              <a:rPr lang="ru-RU" dirty="0">
                <a:solidFill>
                  <a:schemeClr val="bg1"/>
                </a:solidFill>
                <a:latin typeface="Gilroy Bold" panose="00000800000000000000" pitchFamily="2" charset="-52"/>
              </a:rPr>
              <a:t>Брать и учитывать обратную связь 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</a:rPr>
              <a:t>клиента после общения с роботом</a:t>
            </a:r>
          </a:p>
          <a:p>
            <a:pPr lvl="0"/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endParaRPr lang="ru-RU" alt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8749434" y="2055426"/>
            <a:ext cx="2525712" cy="2525712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556615" y="2050799"/>
            <a:ext cx="2525713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92587" y="2057013"/>
            <a:ext cx="2524125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407988" y="1035398"/>
            <a:ext cx="10972800" cy="1143000"/>
          </a:xfrm>
        </p:spPr>
        <p:txBody>
          <a:bodyPr/>
          <a:lstStyle/>
          <a:p>
            <a:pPr algn="l"/>
            <a:r>
              <a:rPr lang="ru-RU" altLang="ru-RU" sz="3600" dirty="0">
                <a:solidFill>
                  <a:srgbClr val="128C91"/>
                </a:solidFill>
                <a:latin typeface="Gilroy Bold" panose="00000800000000000000" pitchFamily="2" charset="-52"/>
              </a:rPr>
              <a:t>Перспективы использования чат-ботов:</a:t>
            </a:r>
          </a:p>
        </p:txBody>
      </p:sp>
      <p:pic>
        <p:nvPicPr>
          <p:cNvPr id="11270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738707" y="2261026"/>
            <a:ext cx="21932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Gilroy Bold" panose="00000800000000000000" pitchFamily="2" charset="-52"/>
              </a:rPr>
              <a:t>В</a:t>
            </a:r>
            <a:r>
              <a:rPr lang="ru-RU" altLang="ru-RU" sz="4800" b="1" dirty="0">
                <a:solidFill>
                  <a:schemeClr val="bg1"/>
                </a:solidFill>
                <a:latin typeface="Gilroy Bold" panose="00000800000000000000" pitchFamily="2" charset="-52"/>
              </a:rPr>
              <a:t> 5-6 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782812" y="2968469"/>
            <a:ext cx="214044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Gilroy" panose="00000500000000000000" pitchFamily="2" charset="-52"/>
              </a:rPr>
              <a:t>Раз</a:t>
            </a:r>
            <a:r>
              <a:rPr lang="ru-RU" altLang="ru-RU" sz="2800" dirty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уменьшение рекламных расходов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2D745855-A5AB-4523-8702-085C3616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440" y="2261026"/>
            <a:ext cx="21932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chemeClr val="bg1"/>
                </a:solidFill>
                <a:latin typeface="Gilroy Bold" panose="00000800000000000000" pitchFamily="2" charset="-52"/>
              </a:rPr>
              <a:t>25 %</a:t>
            </a:r>
            <a:endParaRPr lang="ru-RU" altLang="ru-RU" sz="7200" b="1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F5F84AD-B4DA-422A-A316-F25B79B65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250" y="2906912"/>
            <a:ext cx="21404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Экономия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рабочего времени персонала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D9C441E6-771C-4E8C-ABFB-73B9324A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494" y="2333328"/>
            <a:ext cx="21932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Gilroy Bold" panose="00000800000000000000" pitchFamily="2" charset="-52"/>
              </a:rPr>
              <a:t>На </a:t>
            </a:r>
            <a:r>
              <a:rPr lang="ru-RU" altLang="ru-RU" sz="4800" b="1" dirty="0">
                <a:solidFill>
                  <a:schemeClr val="bg1"/>
                </a:solidFill>
                <a:latin typeface="Gilroy Bold" panose="00000800000000000000" pitchFamily="2" charset="-52"/>
              </a:rPr>
              <a:t>25 %</a:t>
            </a:r>
            <a:endParaRPr lang="ru-RU" altLang="ru-RU" sz="7200" b="1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3A3A562F-7FA9-466A-80B9-3F91A1367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575" y="3060801"/>
            <a:ext cx="21404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" panose="00000500000000000000" pitchFamily="2" charset="-52"/>
              </a:rPr>
              <a:t>Увеличение жизненного цикла клиента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553F0-1E33-4BAC-9D9A-15D193DB201F}"/>
              </a:ext>
            </a:extLst>
          </p:cNvPr>
          <p:cNvSpPr txBox="1"/>
          <p:nvPr/>
        </p:nvSpPr>
        <p:spPr>
          <a:xfrm>
            <a:off x="407988" y="4960314"/>
            <a:ext cx="10867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" panose="00000500000000000000" pitchFamily="2" charset="-52"/>
              </a:rPr>
              <a:t>А также: </a:t>
            </a:r>
          </a:p>
          <a:p>
            <a:r>
              <a:rPr lang="ru-RU" sz="2800" dirty="0">
                <a:latin typeface="Gilroy" panose="00000500000000000000" pitchFamily="2" charset="-52"/>
              </a:rPr>
              <a:t>увеличение охвата аудитории, снижение издержек компании, оптимизация рутинных процессов, дополнительная реклама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07988" y="1268760"/>
            <a:ext cx="10972800" cy="433387"/>
          </a:xfrm>
        </p:spPr>
        <p:txBody>
          <a:bodyPr/>
          <a:lstStyle/>
          <a:p>
            <a:pPr algn="l"/>
            <a:r>
              <a:rPr lang="ru-RU" altLang="ru-RU" sz="2800" b="1" dirty="0">
                <a:latin typeface="Gilroy" panose="00000500000000000000" pitchFamily="2" charset="-52"/>
              </a:rPr>
              <a:t>90 % </a:t>
            </a:r>
            <a:r>
              <a:rPr lang="ru-RU" altLang="ru-RU" sz="2800" dirty="0">
                <a:latin typeface="Gilroy" panose="00000500000000000000" pitchFamily="2" charset="-52"/>
              </a:rPr>
              <a:t>компаний, которые слышали про чат-боты, утверждают:</a:t>
            </a:r>
          </a:p>
        </p:txBody>
      </p:sp>
      <p:pic>
        <p:nvPicPr>
          <p:cNvPr id="1331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2D237D6-FF12-4844-94E5-BC53D1F8D034}"/>
              </a:ext>
            </a:extLst>
          </p:cNvPr>
          <p:cNvSpPr txBox="1">
            <a:spLocks/>
          </p:cNvSpPr>
          <p:nvPr/>
        </p:nvSpPr>
        <p:spPr bwMode="auto">
          <a:xfrm>
            <a:off x="335360" y="2128615"/>
            <a:ext cx="10972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4800" dirty="0">
                <a:solidFill>
                  <a:srgbClr val="13969D"/>
                </a:solidFill>
                <a:latin typeface="Gilroy Bold" panose="00000800000000000000" pitchFamily="2" charset="-52"/>
              </a:rPr>
              <a:t>«</a:t>
            </a:r>
            <a:r>
              <a:rPr lang="ru-RU" altLang="ru-RU" sz="4800" dirty="0">
                <a:solidFill>
                  <a:srgbClr val="149DA4"/>
                </a:solidFill>
                <a:latin typeface="Gilroy Bold" panose="00000800000000000000" pitchFamily="2" charset="-52"/>
              </a:rPr>
              <a:t>Это</a:t>
            </a:r>
            <a:r>
              <a:rPr lang="ru-RU" altLang="ru-RU" sz="4800" dirty="0">
                <a:solidFill>
                  <a:srgbClr val="13969D"/>
                </a:solidFill>
                <a:latin typeface="Gilroy Bold" panose="00000800000000000000" pitchFamily="2" charset="-52"/>
              </a:rPr>
              <a:t> не краткосрочный тренд»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1560619-12D9-48EC-9514-47803B267275}"/>
              </a:ext>
            </a:extLst>
          </p:cNvPr>
          <p:cNvSpPr txBox="1">
            <a:spLocks/>
          </p:cNvSpPr>
          <p:nvPr/>
        </p:nvSpPr>
        <p:spPr bwMode="auto">
          <a:xfrm>
            <a:off x="479376" y="4005064"/>
            <a:ext cx="11448652" cy="12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800" b="1" dirty="0">
                <a:latin typeface="Gilroy" panose="00000500000000000000" pitchFamily="2" charset="-52"/>
              </a:rPr>
              <a:t>Опрос </a:t>
            </a:r>
            <a:r>
              <a:rPr lang="ru-RU" altLang="ru-RU" sz="2800" b="1" dirty="0" err="1">
                <a:latin typeface="Gilroy" panose="00000500000000000000" pitchFamily="2" charset="-52"/>
              </a:rPr>
              <a:t>Business</a:t>
            </a:r>
            <a:r>
              <a:rPr lang="ru-RU" altLang="ru-RU" sz="2800" b="1" dirty="0">
                <a:latin typeface="Gilroy" panose="00000500000000000000" pitchFamily="2" charset="-52"/>
              </a:rPr>
              <a:t> </a:t>
            </a:r>
            <a:r>
              <a:rPr lang="ru-RU" altLang="ru-RU" sz="2800" b="1" dirty="0" err="1">
                <a:latin typeface="Gilroy" panose="00000500000000000000" pitchFamily="2" charset="-52"/>
              </a:rPr>
              <a:t>Insider</a:t>
            </a:r>
            <a:r>
              <a:rPr lang="ru-RU" altLang="ru-RU" sz="2800" b="1" dirty="0">
                <a:latin typeface="Gilroy" panose="00000500000000000000" pitchFamily="2" charset="-52"/>
              </a:rPr>
              <a:t>, показал:</a:t>
            </a:r>
          </a:p>
          <a:p>
            <a:pPr algn="l"/>
            <a:endParaRPr lang="ru-RU" altLang="ru-RU" sz="2800" b="1" dirty="0">
              <a:solidFill>
                <a:srgbClr val="16ABB2"/>
              </a:solidFill>
              <a:latin typeface="Gilroy" panose="00000500000000000000" pitchFamily="2" charset="-52"/>
            </a:endParaRPr>
          </a:p>
          <a:p>
            <a:pPr algn="l"/>
            <a:r>
              <a:rPr lang="ru-RU" altLang="ru-RU" sz="4800" b="1" dirty="0">
                <a:solidFill>
                  <a:srgbClr val="16ABB2"/>
                </a:solidFill>
                <a:latin typeface="Gilroy Bold" panose="00000800000000000000" pitchFamily="2" charset="-52"/>
              </a:rPr>
              <a:t>«</a:t>
            </a:r>
            <a:r>
              <a:rPr lang="ru-RU" altLang="ru-RU" sz="4800" b="1" u="sng" dirty="0">
                <a:solidFill>
                  <a:srgbClr val="128C91"/>
                </a:solidFill>
                <a:latin typeface="Gilroy Bold" panose="00000800000000000000" pitchFamily="2" charset="-52"/>
              </a:rPr>
              <a:t>80% </a:t>
            </a:r>
            <a:r>
              <a:rPr lang="ru-RU" altLang="ru-RU" sz="4800" b="1" dirty="0">
                <a:solidFill>
                  <a:srgbClr val="16ABB2"/>
                </a:solidFill>
                <a:latin typeface="Gilroy Bold" panose="00000800000000000000" pitchFamily="2" charset="-52"/>
              </a:rPr>
              <a:t>компаний в разных сферах бизнеса не смогут обходиться без чат-ботов уже к 2021 году»</a:t>
            </a:r>
            <a:endParaRPr lang="ru-RU" altLang="ru-RU" sz="4800" dirty="0">
              <a:solidFill>
                <a:srgbClr val="16ABB2"/>
              </a:solidFill>
              <a:latin typeface="Gilroy Bold" panose="00000800000000000000" pitchFamily="2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535113"/>
            <a:ext cx="51085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-25400"/>
            <a:ext cx="47053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EA3BBA-BEB6-4AE9-A937-9A673A5E8CDC}"/>
              </a:ext>
            </a:extLst>
          </p:cNvPr>
          <p:cNvSpPr txBox="1"/>
          <p:nvPr/>
        </p:nvSpPr>
        <p:spPr>
          <a:xfrm>
            <a:off x="2986815" y="5445224"/>
            <a:ext cx="6218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16ABB2"/>
                </a:solidFill>
                <a:latin typeface="Gilroy Bold" panose="00000800000000000000" pitchFamily="2" charset="-52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е выглядит как человек, мужчина, внутренни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CF129BD9-7F52-4C82-A8AA-71D713653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52C00-B082-427F-A131-F941CD6ACA5F}"/>
              </a:ext>
            </a:extLst>
          </p:cNvPr>
          <p:cNvSpPr txBox="1"/>
          <p:nvPr/>
        </p:nvSpPr>
        <p:spPr>
          <a:xfrm>
            <a:off x="3863752" y="56612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roy Bold" panose="00000800000000000000" pitchFamily="2" charset="-52"/>
              </a:rPr>
              <a:t>P/S </a:t>
            </a:r>
          </a:p>
          <a:p>
            <a:r>
              <a:rPr lang="ru-RU" sz="2400" dirty="0">
                <a:solidFill>
                  <a:schemeClr val="bg1"/>
                </a:solidFill>
                <a:latin typeface="Gilroy Bold" panose="00000800000000000000" pitchFamily="2" charset="-52"/>
              </a:rPr>
              <a:t>Осторожно! Чат-боты могут захватить мир.</a:t>
            </a:r>
          </a:p>
        </p:txBody>
      </p:sp>
    </p:spTree>
    <p:extLst>
      <p:ext uri="{BB962C8B-B14F-4D97-AF65-F5344CB8AC3E}">
        <p14:creationId xmlns:p14="http://schemas.microsoft.com/office/powerpoint/2010/main" val="386763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120967"/>
            <a:ext cx="12191999" cy="1012825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149DA4"/>
                </a:solidFill>
                <a:latin typeface="Gilroy Bold" panose="00000800000000000000" pitchFamily="2" charset="-52"/>
              </a:rPr>
              <a:t>Использование интернета растет на смартфонах*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33D7F7-6B72-4D88-9A00-73E21B1F0A06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93" b="68241" l="11667" r="81875">
                        <a14:foregroundMark x1="15573" y1="37130" x2="15573" y2="37130"/>
                        <a14:foregroundMark x1="35990" y1="35648" x2="35990" y2="35648"/>
                        <a14:foregroundMark x1="56823" y1="36852" x2="53177" y2="35463"/>
                        <a14:foregroundMark x1="53802" y1="34722" x2="55469" y2="36852"/>
                        <a14:foregroundMark x1="77813" y1="36481" x2="74844" y2="34815"/>
                        <a14:foregroundMark x1="14427" y1="33611" x2="14844" y2="35000"/>
                        <a14:foregroundMark x1="14740" y1="36389" x2="11667" y2="33611"/>
                      </a14:backgroundRemoval>
                    </a14:imgEffect>
                  </a14:imgLayer>
                </a14:imgProps>
              </a:ext>
            </a:extLst>
          </a:blip>
          <a:srcRect l="9484" t="28160" r="20920" b="57925"/>
          <a:stretch/>
        </p:blipFill>
        <p:spPr>
          <a:xfrm>
            <a:off x="551384" y="2040130"/>
            <a:ext cx="11089232" cy="1384754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96359A79-B9D3-40E0-8276-3CF4FC53E92A}"/>
              </a:ext>
            </a:extLst>
          </p:cNvPr>
          <p:cNvSpPr txBox="1">
            <a:spLocks/>
          </p:cNvSpPr>
          <p:nvPr/>
        </p:nvSpPr>
        <p:spPr bwMode="auto">
          <a:xfrm>
            <a:off x="119336" y="3505646"/>
            <a:ext cx="260608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4000" dirty="0">
                <a:latin typeface="Gilroy Bold" panose="00000800000000000000" pitchFamily="2" charset="-52"/>
              </a:rPr>
              <a:t>Десктопы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BE4121BC-89E3-4A77-9E2A-9D7E991F5987}"/>
              </a:ext>
            </a:extLst>
          </p:cNvPr>
          <p:cNvSpPr txBox="1">
            <a:spLocks/>
          </p:cNvSpPr>
          <p:nvPr/>
        </p:nvSpPr>
        <p:spPr bwMode="auto">
          <a:xfrm>
            <a:off x="0" y="4668428"/>
            <a:ext cx="260608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>
                <a:latin typeface="Gilroy Bold" panose="00000800000000000000" pitchFamily="2" charset="-52"/>
              </a:rPr>
              <a:t>▼ на 3%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dirty="0">
                <a:latin typeface="Gilroy Bold" panose="00000800000000000000" pitchFamily="2" charset="-52"/>
              </a:rPr>
              <a:t>за три года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2CCA2EFC-F881-4F99-AC0F-001C48F0193B}"/>
              </a:ext>
            </a:extLst>
          </p:cNvPr>
          <p:cNvSpPr txBox="1">
            <a:spLocks/>
          </p:cNvSpPr>
          <p:nvPr/>
        </p:nvSpPr>
        <p:spPr bwMode="auto">
          <a:xfrm>
            <a:off x="3143672" y="4668431"/>
            <a:ext cx="260608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800" dirty="0">
                <a:latin typeface="Gilroy Bold" panose="00000800000000000000" pitchFamily="2" charset="-52"/>
              </a:rPr>
              <a:t>▲ на 22% за три года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B7D7BC4-6145-4BD2-81E5-CA37CFEAC6F2}"/>
              </a:ext>
            </a:extLst>
          </p:cNvPr>
          <p:cNvSpPr txBox="1">
            <a:spLocks/>
          </p:cNvSpPr>
          <p:nvPr/>
        </p:nvSpPr>
        <p:spPr bwMode="auto">
          <a:xfrm>
            <a:off x="6442250" y="4668430"/>
            <a:ext cx="260608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800" dirty="0">
                <a:latin typeface="Gilroy Bold" panose="00000800000000000000" pitchFamily="2" charset="-52"/>
              </a:rPr>
              <a:t>▼ на 4% за три года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283E2BE-3E8F-449E-B735-3F58A2ED2189}"/>
              </a:ext>
            </a:extLst>
          </p:cNvPr>
          <p:cNvSpPr txBox="1">
            <a:spLocks/>
          </p:cNvSpPr>
          <p:nvPr/>
        </p:nvSpPr>
        <p:spPr bwMode="auto">
          <a:xfrm>
            <a:off x="9585922" y="4668429"/>
            <a:ext cx="260608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800" dirty="0">
                <a:latin typeface="Gilroy Bold" panose="00000800000000000000" pitchFamily="2" charset="-52"/>
              </a:rPr>
              <a:t>▲ на 5% за три года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0B6D0C53-BF33-46AB-B169-F56F177AED39}"/>
              </a:ext>
            </a:extLst>
          </p:cNvPr>
          <p:cNvSpPr txBox="1">
            <a:spLocks/>
          </p:cNvSpPr>
          <p:nvPr/>
        </p:nvSpPr>
        <p:spPr bwMode="auto">
          <a:xfrm>
            <a:off x="3143672" y="3505646"/>
            <a:ext cx="316835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4000" dirty="0">
                <a:latin typeface="Gilroy Bold" panose="00000800000000000000" pitchFamily="2" charset="-52"/>
              </a:rPr>
              <a:t>Смартфоны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2378E12-4E4E-49CF-8225-9D46B6488C88}"/>
              </a:ext>
            </a:extLst>
          </p:cNvPr>
          <p:cNvSpPr txBox="1">
            <a:spLocks/>
          </p:cNvSpPr>
          <p:nvPr/>
        </p:nvSpPr>
        <p:spPr bwMode="auto">
          <a:xfrm>
            <a:off x="6528048" y="3505645"/>
            <a:ext cx="2736304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4000" dirty="0">
                <a:latin typeface="Gilroy Bold" panose="00000800000000000000" pitchFamily="2" charset="-52"/>
              </a:rPr>
              <a:t>Планшеты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B25974D1-A63C-44B6-B31E-E4762871AACD}"/>
              </a:ext>
            </a:extLst>
          </p:cNvPr>
          <p:cNvSpPr txBox="1">
            <a:spLocks/>
          </p:cNvSpPr>
          <p:nvPr/>
        </p:nvSpPr>
        <p:spPr bwMode="auto">
          <a:xfrm>
            <a:off x="9455695" y="3505645"/>
            <a:ext cx="2616969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4000" dirty="0">
                <a:latin typeface="Gilroy Bold" panose="00000800000000000000" pitchFamily="2" charset="-52"/>
              </a:rPr>
              <a:t>Смарт-ТВ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CB7C14-6D1B-475C-BACD-0E0B136FB354}"/>
              </a:ext>
            </a:extLst>
          </p:cNvPr>
          <p:cNvSpPr/>
          <p:nvPr/>
        </p:nvSpPr>
        <p:spPr>
          <a:xfrm>
            <a:off x="407988" y="5959520"/>
            <a:ext cx="11943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roy" panose="00000500000000000000" pitchFamily="2" charset="-52"/>
              </a:rPr>
              <a:t>* </a:t>
            </a:r>
            <a:r>
              <a:rPr lang="ru-RU" dirty="0">
                <a:latin typeface="Gilroy" panose="00000500000000000000" pitchFamily="2" charset="-52"/>
              </a:rPr>
              <a:t>По данным </a:t>
            </a:r>
            <a:r>
              <a:rPr lang="ru-RU" dirty="0" err="1">
                <a:latin typeface="Gilroy" panose="00000500000000000000" pitchFamily="2" charset="-52"/>
              </a:rPr>
              <a:t>Mediascope</a:t>
            </a:r>
            <a:r>
              <a:rPr lang="ru-RU" dirty="0">
                <a:latin typeface="Gilroy" panose="00000500000000000000" pitchFamily="2" charset="-52"/>
              </a:rPr>
              <a:t>, УИ WEB-</a:t>
            </a:r>
            <a:r>
              <a:rPr lang="ru-RU" dirty="0" err="1">
                <a:latin typeface="Gilroy" panose="00000500000000000000" pitchFamily="2" charset="-52"/>
              </a:rPr>
              <a:t>Index</a:t>
            </a:r>
            <a:r>
              <a:rPr lang="ru-RU" dirty="0">
                <a:latin typeface="Gilroy" panose="00000500000000000000" pitchFamily="2" charset="-52"/>
              </a:rPr>
              <a:t>, Россия 2018 2019 . Охват за месяц, % населения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49DE4DE8-50B8-4F7C-896D-CEC81213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09600" y="2391568"/>
            <a:ext cx="10972800" cy="2074863"/>
          </a:xfrm>
        </p:spPr>
        <p:txBody>
          <a:bodyPr/>
          <a:lstStyle/>
          <a:p>
            <a:pPr algn="l"/>
            <a:r>
              <a:rPr lang="ru-RU" altLang="ru-RU" b="1" dirty="0">
                <a:latin typeface="Gilroy" panose="00000500000000000000" pitchFamily="2" charset="-52"/>
              </a:rPr>
              <a:t>Пользователи смартфонов используют*:</a:t>
            </a:r>
            <a:br>
              <a:rPr lang="ru-RU" altLang="ru-RU" b="1" dirty="0">
                <a:latin typeface="Gilroy" panose="00000500000000000000" pitchFamily="2" charset="-52"/>
              </a:rPr>
            </a:br>
            <a:br>
              <a:rPr lang="ru-RU" altLang="ru-RU" b="1" dirty="0">
                <a:latin typeface="Gilroy" panose="00000500000000000000" pitchFamily="2" charset="-52"/>
              </a:rPr>
            </a:br>
            <a:r>
              <a:rPr lang="ru-RU" altLang="ru-RU" b="1" dirty="0">
                <a:latin typeface="Gilroy" panose="00000500000000000000" pitchFamily="2" charset="-52"/>
              </a:rPr>
              <a:t>Мессенджеры - </a:t>
            </a:r>
            <a:r>
              <a:rPr lang="ru-RU" altLang="ru-RU" sz="4000" b="1" dirty="0">
                <a:latin typeface="Gilroy" panose="00000500000000000000" pitchFamily="2" charset="-52"/>
              </a:rPr>
              <a:t>(25 %, 8 млн чел.) </a:t>
            </a:r>
            <a:br>
              <a:rPr lang="ru-RU" altLang="ru-RU" b="1" dirty="0">
                <a:latin typeface="Gilroy" panose="00000500000000000000" pitchFamily="2" charset="-52"/>
              </a:rPr>
            </a:br>
            <a:br>
              <a:rPr lang="ru-RU" altLang="ru-RU" b="1" dirty="0">
                <a:latin typeface="Gilroy" panose="00000500000000000000" pitchFamily="2" charset="-52"/>
              </a:rPr>
            </a:br>
            <a:r>
              <a:rPr lang="ru-RU" altLang="ru-RU" b="1" dirty="0">
                <a:latin typeface="Gilroy" panose="00000500000000000000" pitchFamily="2" charset="-52"/>
              </a:rPr>
              <a:t>Социальные сети - </a:t>
            </a:r>
            <a:r>
              <a:rPr lang="ru-RU" altLang="ru-RU" sz="4000" b="1" dirty="0">
                <a:latin typeface="Gilroy" panose="00000500000000000000" pitchFamily="2" charset="-52"/>
              </a:rPr>
              <a:t>(22,5 %, 7,2 млн. чел)</a:t>
            </a:r>
            <a:br>
              <a:rPr lang="ru-RU" altLang="ru-RU" sz="4000" b="1" dirty="0">
                <a:latin typeface="Gilroy" panose="00000500000000000000" pitchFamily="2" charset="-52"/>
              </a:rPr>
            </a:br>
            <a:br>
              <a:rPr lang="ru-RU" altLang="ru-RU" b="1" dirty="0">
                <a:latin typeface="Gilroy" panose="00000500000000000000" pitchFamily="2" charset="-52"/>
              </a:rPr>
            </a:br>
            <a:endParaRPr lang="ru-RU" altLang="ru-RU" b="1" dirty="0">
              <a:latin typeface="Gilroy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21E71-4C1E-42DC-B7D7-C8A46974FB21}"/>
              </a:ext>
            </a:extLst>
          </p:cNvPr>
          <p:cNvSpPr txBox="1"/>
          <p:nvPr/>
        </p:nvSpPr>
        <p:spPr>
          <a:xfrm>
            <a:off x="604696" y="5523337"/>
            <a:ext cx="10487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ilroy" panose="00000500000000000000" pitchFamily="2" charset="-52"/>
              </a:rPr>
              <a:t>*Ежедневно, по данным </a:t>
            </a:r>
            <a:r>
              <a:rPr lang="ru-RU" sz="2400" dirty="0" err="1">
                <a:latin typeface="Gilroy" panose="00000500000000000000" pitchFamily="2" charset="-52"/>
              </a:rPr>
              <a:t>Mediascope</a:t>
            </a:r>
            <a:r>
              <a:rPr lang="ru-RU" sz="2400" dirty="0">
                <a:latin typeface="Gilroy" panose="00000500000000000000" pitchFamily="2" charset="-52"/>
              </a:rPr>
              <a:t>, УИ WEB-</a:t>
            </a:r>
            <a:r>
              <a:rPr lang="ru-RU" sz="2400" dirty="0" err="1">
                <a:latin typeface="Gilroy" panose="00000500000000000000" pitchFamily="2" charset="-52"/>
              </a:rPr>
              <a:t>Index</a:t>
            </a:r>
            <a:r>
              <a:rPr lang="ru-RU" sz="2400" dirty="0">
                <a:latin typeface="Gilroy" panose="00000500000000000000" pitchFamily="2" charset="-52"/>
              </a:rPr>
              <a:t>, Россия 2018 2019 . </a:t>
            </a:r>
          </a:p>
          <a:p>
            <a:r>
              <a:rPr lang="ru-RU" sz="2400" dirty="0">
                <a:latin typeface="Gilroy" panose="00000500000000000000" pitchFamily="2" charset="-52"/>
              </a:rPr>
              <a:t>Охват за месяц, % населения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278020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33400" y="1752675"/>
            <a:ext cx="3588239" cy="1470025"/>
          </a:xfrm>
        </p:spPr>
        <p:txBody>
          <a:bodyPr/>
          <a:lstStyle/>
          <a:p>
            <a:r>
              <a:rPr lang="ru-RU" altLang="ru-RU" sz="3200" b="1" i="0" dirty="0">
                <a:latin typeface="Gilroy" panose="00000500000000000000" pitchFamily="2" charset="-52"/>
              </a:rPr>
              <a:t>Изменения в поведении потребителя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7408" y="5301208"/>
            <a:ext cx="8280400" cy="1470025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latin typeface="Gilroy" panose="00000500000000000000" pitchFamily="2" charset="-52"/>
              </a:rPr>
              <a:t>Тренд внедрения чат-ботов в бизнес-процессы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56750" y="0"/>
            <a:ext cx="2635250" cy="6853238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998A31D3-D8D0-4950-A215-D8B24BB5E267}"/>
              </a:ext>
            </a:extLst>
          </p:cNvPr>
          <p:cNvSpPr/>
          <p:nvPr/>
        </p:nvSpPr>
        <p:spPr>
          <a:xfrm>
            <a:off x="3736230" y="1698819"/>
            <a:ext cx="1873117" cy="1577739"/>
          </a:xfrm>
          <a:prstGeom prst="mathPlus">
            <a:avLst>
              <a:gd name="adj1" fmla="val 14300"/>
            </a:avLst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CCBEB28-468C-4750-AA4A-E6DD44E87A5E}"/>
              </a:ext>
            </a:extLst>
          </p:cNvPr>
          <p:cNvSpPr txBox="1">
            <a:spLocks/>
          </p:cNvSpPr>
          <p:nvPr/>
        </p:nvSpPr>
        <p:spPr bwMode="auto">
          <a:xfrm>
            <a:off x="5303913" y="1767558"/>
            <a:ext cx="4251250" cy="13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latin typeface="Gilroy" panose="00000500000000000000" pitchFamily="2" charset="-52"/>
              </a:rPr>
              <a:t>Рост аудитории смартфонов, мессенджеров, соцсетей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15622C82-DD22-4E4B-A590-ECC44DCB131E}"/>
              </a:ext>
            </a:extLst>
          </p:cNvPr>
          <p:cNvSpPr/>
          <p:nvPr/>
        </p:nvSpPr>
        <p:spPr>
          <a:xfrm rot="3069472">
            <a:off x="1429049" y="3960158"/>
            <a:ext cx="2323829" cy="738025"/>
          </a:xfrm>
          <a:prstGeom prst="rightArrow">
            <a:avLst>
              <a:gd name="adj1" fmla="val 37028"/>
              <a:gd name="adj2" fmla="val 56660"/>
            </a:avLst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F33244F4-003C-4AD1-96C8-F894B41E1DA7}"/>
              </a:ext>
            </a:extLst>
          </p:cNvPr>
          <p:cNvSpPr/>
          <p:nvPr/>
        </p:nvSpPr>
        <p:spPr>
          <a:xfrm rot="7753258">
            <a:off x="5961583" y="4034517"/>
            <a:ext cx="2129428" cy="663638"/>
          </a:xfrm>
          <a:prstGeom prst="rightArrow">
            <a:avLst>
              <a:gd name="adj1" fmla="val 37028"/>
              <a:gd name="adj2" fmla="val 56660"/>
            </a:avLst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br>
              <a:rPr lang="ru-RU" dirty="0"/>
            </a:b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1842204"/>
            <a:ext cx="7920957" cy="17526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tx1"/>
                </a:solidFill>
                <a:latin typeface="Gilroy" panose="00000500000000000000" pitchFamily="2" charset="-52"/>
              </a:rPr>
              <a:t>исследовать эффективность влияния чат - ботов на развитие и продвижение коммерческих и социальных проектов</a:t>
            </a:r>
            <a:endParaRPr lang="ru-RU" dirty="0">
              <a:solidFill>
                <a:schemeClr val="tx1"/>
              </a:solidFill>
              <a:latin typeface="Gilroy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74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8C965B9-3567-481C-AA15-A07579F63B30}"/>
              </a:ext>
            </a:extLst>
          </p:cNvPr>
          <p:cNvSpPr txBox="1">
            <a:spLocks/>
          </p:cNvSpPr>
          <p:nvPr/>
        </p:nvSpPr>
        <p:spPr bwMode="auto">
          <a:xfrm>
            <a:off x="695325" y="1295399"/>
            <a:ext cx="28803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4000" b="1" cap="all" dirty="0">
                <a:solidFill>
                  <a:srgbClr val="13969D"/>
                </a:solidFill>
                <a:latin typeface="Gilroy Bold" panose="00000800000000000000" pitchFamily="2" charset="-52"/>
              </a:rPr>
              <a:t>Цель</a:t>
            </a:r>
            <a:r>
              <a:rPr lang="ru-RU" sz="4400" b="1" cap="all" dirty="0">
                <a:solidFill>
                  <a:srgbClr val="13969D"/>
                </a:solidFill>
                <a:latin typeface="Gilroy Bold" panose="00000800000000000000" pitchFamily="2" charset="-52"/>
              </a:rPr>
              <a:t>:</a:t>
            </a:r>
            <a:endParaRPr lang="ru-RU" sz="4400" dirty="0">
              <a:solidFill>
                <a:srgbClr val="13969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39F6128-8CA9-4FE4-8139-61435B2191EB}"/>
              </a:ext>
            </a:extLst>
          </p:cNvPr>
          <p:cNvSpPr txBox="1">
            <a:spLocks/>
          </p:cNvSpPr>
          <p:nvPr/>
        </p:nvSpPr>
        <p:spPr bwMode="auto">
          <a:xfrm>
            <a:off x="695325" y="3388683"/>
            <a:ext cx="886301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b="1" cap="all" dirty="0">
                <a:solidFill>
                  <a:srgbClr val="128C91"/>
                </a:solidFill>
                <a:latin typeface="Gilroy Bold" panose="00000800000000000000" pitchFamily="2" charset="-52"/>
              </a:rPr>
              <a:t>Задачи: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ilroy" panose="00000500000000000000" pitchFamily="2" charset="-52"/>
              </a:rPr>
              <a:t>выделить особенности разработки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ilroy" panose="00000500000000000000" pitchFamily="2" charset="-52"/>
              </a:rPr>
              <a:t>описать основные сферы использования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ilroy" panose="00000500000000000000" pitchFamily="2" charset="-52"/>
              </a:rPr>
              <a:t>выбрать </a:t>
            </a:r>
            <a:r>
              <a:rPr lang="en-US" dirty="0">
                <a:solidFill>
                  <a:schemeClr val="tx1"/>
                </a:solidFill>
                <a:latin typeface="Gilroy" panose="00000500000000000000" pitchFamily="2" charset="-52"/>
              </a:rPr>
              <a:t>KPI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Gilroy" panose="00000500000000000000" pitchFamily="2" charset="-52"/>
              </a:rPr>
              <a:t>рассмотреть практику российских и зарубежных организаций</a:t>
            </a:r>
            <a:endParaRPr lang="ru-RU" b="1" cap="all" dirty="0">
              <a:solidFill>
                <a:schemeClr val="tx1"/>
              </a:solidFill>
              <a:latin typeface="Gilroy" panose="00000500000000000000" pitchFamily="2" charset="-52"/>
            </a:endParaRPr>
          </a:p>
          <a:p>
            <a:pPr algn="l">
              <a:defRPr/>
            </a:pPr>
            <a:endParaRPr lang="ru-RU" sz="2800" b="1" cap="all" dirty="0">
              <a:solidFill>
                <a:srgbClr val="128C91"/>
              </a:solidFill>
              <a:latin typeface="Gilroy Bold" panose="00000800000000000000" pitchFamily="2" charset="-52"/>
            </a:endParaRPr>
          </a:p>
          <a:p>
            <a:pPr algn="l">
              <a:defRPr/>
            </a:pPr>
            <a:endParaRPr lang="ru-RU" sz="4400" dirty="0">
              <a:solidFill>
                <a:srgbClr val="128C9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1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56750" y="0"/>
            <a:ext cx="2635250" cy="6853238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5D1B8B0-8848-4EE9-A3DF-0CC27E891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391" y="4005064"/>
            <a:ext cx="7991393" cy="1752600"/>
          </a:xfrm>
        </p:spPr>
        <p:txBody>
          <a:bodyPr/>
          <a:lstStyle/>
          <a:p>
            <a:pPr algn="l">
              <a:defRPr/>
            </a:pPr>
            <a:r>
              <a:rPr lang="ru-RU" b="1" dirty="0">
                <a:solidFill>
                  <a:schemeClr val="tx1"/>
                </a:solidFill>
                <a:latin typeface="Gilroy" panose="00000500000000000000" pitchFamily="2" charset="-52"/>
              </a:rPr>
              <a:t>компьютерная программа, которая создана для имитации речевого поведения человека при общении с одним или несколькими собеседниками</a:t>
            </a:r>
            <a:endParaRPr lang="ru-RU" dirty="0">
              <a:solidFill>
                <a:schemeClr val="tx1"/>
              </a:solidFill>
              <a:latin typeface="Gilroy" panose="000005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DBE05FCE-0272-4763-9704-37076E1875D1}"/>
              </a:ext>
            </a:extLst>
          </p:cNvPr>
          <p:cNvSpPr txBox="1">
            <a:spLocks/>
          </p:cNvSpPr>
          <p:nvPr/>
        </p:nvSpPr>
        <p:spPr bwMode="auto">
          <a:xfrm>
            <a:off x="660107" y="3212976"/>
            <a:ext cx="28803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4000" b="1" cap="all" dirty="0">
                <a:solidFill>
                  <a:srgbClr val="13969D"/>
                </a:solidFill>
                <a:latin typeface="Gilroy Bold" panose="00000800000000000000" pitchFamily="2" charset="-52"/>
              </a:rPr>
              <a:t>ЧАТ-бот:</a:t>
            </a:r>
            <a:endParaRPr lang="ru-RU" sz="4400" dirty="0">
              <a:solidFill>
                <a:srgbClr val="13969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0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840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09600" y="1019746"/>
            <a:ext cx="10972800" cy="1046386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bg1"/>
                </a:solidFill>
                <a:latin typeface="Gilroy" panose="00000500000000000000" pitchFamily="2" charset="-52"/>
              </a:rPr>
              <a:t>Как организации разработать бота?</a:t>
            </a:r>
          </a:p>
        </p:txBody>
      </p:sp>
      <p:sp>
        <p:nvSpPr>
          <p:cNvPr id="6149" name="Объект 8"/>
          <p:cNvSpPr>
            <a:spLocks noGrp="1"/>
          </p:cNvSpPr>
          <p:nvPr>
            <p:ph sz="half" idx="1"/>
          </p:nvPr>
        </p:nvSpPr>
        <p:spPr>
          <a:xfrm>
            <a:off x="608012" y="2066132"/>
            <a:ext cx="5130536" cy="1257870"/>
          </a:xfrm>
        </p:spPr>
        <p:txBody>
          <a:bodyPr/>
          <a:lstStyle/>
          <a:p>
            <a:pPr marL="0" indent="0">
              <a:buNone/>
            </a:pPr>
            <a:r>
              <a:rPr lang="ru-RU" altLang="ru-RU" u="sng" dirty="0">
                <a:solidFill>
                  <a:schemeClr val="bg1"/>
                </a:solidFill>
                <a:latin typeface="Gilroy Bold" panose="00000800000000000000" pitchFamily="2" charset="-52"/>
              </a:rPr>
              <a:t>Самостоятельно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С помощью платформ-конструкторов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Минимальный функционал</a:t>
            </a:r>
          </a:p>
          <a:p>
            <a:pPr marL="0" indent="0">
              <a:buNone/>
            </a:pPr>
            <a:endParaRPr lang="ru-RU" altLang="ru-RU" sz="2000" dirty="0">
              <a:solidFill>
                <a:schemeClr val="bg1"/>
              </a:solidFill>
              <a:latin typeface="Gilroy Bold" panose="00000800000000000000" pitchFamily="2" charset="-52"/>
            </a:endParaRPr>
          </a:p>
          <a:p>
            <a:pPr marL="0" indent="0">
              <a:buNone/>
            </a:pPr>
            <a:endParaRPr lang="ru-RU" altLang="ru-RU" u="sng" dirty="0">
              <a:solidFill>
                <a:schemeClr val="bg1"/>
              </a:solidFill>
              <a:latin typeface="Gilroy Bold" panose="00000800000000000000" pitchFamily="2" charset="-52"/>
            </a:endParaRPr>
          </a:p>
          <a:p>
            <a:pPr marL="0" indent="0">
              <a:buNone/>
            </a:pPr>
            <a:endParaRPr lang="ru-RU" altLang="ru-RU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pic>
        <p:nvPicPr>
          <p:cNvPr id="6150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8">
            <a:extLst>
              <a:ext uri="{FF2B5EF4-FFF2-40B4-BE49-F238E27FC236}">
                <a16:creationId xmlns:a16="http://schemas.microsoft.com/office/drawing/2014/main" id="{EE6E102F-63A0-4EC3-BBE5-3DB6450BC94A}"/>
              </a:ext>
            </a:extLst>
          </p:cNvPr>
          <p:cNvSpPr txBox="1">
            <a:spLocks/>
          </p:cNvSpPr>
          <p:nvPr/>
        </p:nvSpPr>
        <p:spPr bwMode="auto">
          <a:xfrm>
            <a:off x="3503712" y="3541670"/>
            <a:ext cx="4692549" cy="12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u="sng" dirty="0">
                <a:solidFill>
                  <a:schemeClr val="bg1"/>
                </a:solidFill>
                <a:latin typeface="Gilroy Bold" panose="00000800000000000000" pitchFamily="2" charset="-52"/>
              </a:rPr>
              <a:t>Купить «готовый» продукт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Неадаптированный под запрос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Простой функционал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u="sng" dirty="0">
              <a:solidFill>
                <a:schemeClr val="bg1"/>
              </a:solidFill>
              <a:latin typeface="Gilroy Bold" panose="000008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1C4B6E6F-608B-484D-9A64-E09B402AA8BF}"/>
              </a:ext>
            </a:extLst>
          </p:cNvPr>
          <p:cNvSpPr txBox="1">
            <a:spLocks/>
          </p:cNvSpPr>
          <p:nvPr/>
        </p:nvSpPr>
        <p:spPr bwMode="auto">
          <a:xfrm>
            <a:off x="6816080" y="5093433"/>
            <a:ext cx="5269210" cy="12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u="sng" dirty="0">
                <a:solidFill>
                  <a:schemeClr val="bg1"/>
                </a:solidFill>
                <a:latin typeface="Gilroy Bold" panose="00000800000000000000" pitchFamily="2" charset="-52"/>
              </a:rPr>
              <a:t>Обратиться к специалистам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Полностью готовый чат-бот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Gilroy Bold" panose="00000800000000000000" pitchFamily="2" charset="-52"/>
              </a:rPr>
              <a:t>Весь необходимый функционал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u="sng" dirty="0">
              <a:solidFill>
                <a:schemeClr val="bg1"/>
              </a:solidFill>
              <a:latin typeface="Gilroy Bold" panose="00000800000000000000" pitchFamily="2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30C59CE-4086-4E51-A53A-76BBAB6B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15" y="2112870"/>
            <a:ext cx="1257870" cy="12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5D73D-5CBC-46B9-A4F3-F2094193D97E}"/>
              </a:ext>
            </a:extLst>
          </p:cNvPr>
          <p:cNvSpPr txBox="1"/>
          <p:nvPr/>
        </p:nvSpPr>
        <p:spPr>
          <a:xfrm>
            <a:off x="9151534" y="2418942"/>
            <a:ext cx="131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ilroy Bold" panose="00000800000000000000" pitchFamily="2" charset="-52"/>
              </a:rPr>
              <a:t>5000</a:t>
            </a:r>
            <a:r>
              <a:rPr lang="ru-RU" sz="3600" dirty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76CEF7-5A0E-4C0B-94A6-4F190CA3CCF5}"/>
              </a:ext>
            </a:extLst>
          </p:cNvPr>
          <p:cNvSpPr txBox="1"/>
          <p:nvPr/>
        </p:nvSpPr>
        <p:spPr>
          <a:xfrm>
            <a:off x="8688288" y="3770840"/>
            <a:ext cx="177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ilroy Bold" panose="00000800000000000000" pitchFamily="2" charset="-52"/>
              </a:rPr>
              <a:t>50000</a:t>
            </a:r>
            <a:r>
              <a:rPr lang="ru-RU" sz="3600" dirty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A812BE99-68E0-4ACC-80DB-EA5B7710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058" y="3438955"/>
            <a:ext cx="1257870" cy="12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830E222-19EA-4BB4-904E-C9E5953B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6" y="5088429"/>
            <a:ext cx="1257870" cy="12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BE1804-1AFE-4F86-A94F-01E361767AEC}"/>
              </a:ext>
            </a:extLst>
          </p:cNvPr>
          <p:cNvSpPr txBox="1"/>
          <p:nvPr/>
        </p:nvSpPr>
        <p:spPr>
          <a:xfrm>
            <a:off x="2003632" y="5446243"/>
            <a:ext cx="222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ilroy Bold" panose="00000800000000000000" pitchFamily="2" charset="-52"/>
              </a:rPr>
              <a:t>500000</a:t>
            </a:r>
            <a:r>
              <a:rPr lang="ru-RU" sz="3600" dirty="0">
                <a:solidFill>
                  <a:schemeClr val="bg1"/>
                </a:solidFill>
                <a:latin typeface="Gilroy" panose="00000500000000000000" pitchFamily="2" charset="-52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64CD-9520-417B-B145-3858D027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B682E6-D64A-4BC6-9E8C-0AFADBD81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FE8C1FF-63C2-4C10-99F2-F52E465A0607}"/>
              </a:ext>
            </a:extLst>
          </p:cNvPr>
          <p:cNvSpPr txBox="1">
            <a:spLocks/>
          </p:cNvSpPr>
          <p:nvPr/>
        </p:nvSpPr>
        <p:spPr bwMode="auto">
          <a:xfrm>
            <a:off x="415403" y="3676650"/>
            <a:ext cx="1195411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4000" b="1" dirty="0">
                <a:latin typeface="Gilroy Bold" panose="00000800000000000000" pitchFamily="2" charset="-52"/>
              </a:rPr>
              <a:t>Банковская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ru-RU" sz="4000" b="1" dirty="0">
                <a:latin typeface="Gilroy Bold" panose="00000800000000000000" pitchFamily="2" charset="-52"/>
              </a:rPr>
              <a:t>E-commerce </a:t>
            </a:r>
            <a:endParaRPr lang="ru-RU" altLang="ru-RU" sz="4000" b="1" dirty="0">
              <a:latin typeface="Gilroy Bold" panose="00000800000000000000" pitchFamily="2" charset="-5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4000" b="1" dirty="0">
                <a:latin typeface="Gilroy Bold" panose="00000800000000000000" pitchFamily="2" charset="-52"/>
              </a:rPr>
              <a:t>Мода и красота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ru-RU" sz="4000" b="1" dirty="0">
                <a:latin typeface="Gilroy Bold" panose="00000800000000000000" pitchFamily="2" charset="-52"/>
              </a:rPr>
              <a:t>HR</a:t>
            </a:r>
            <a:endParaRPr lang="ru-RU" altLang="ru-RU" sz="4000" b="1" dirty="0">
              <a:latin typeface="Gilroy Bold" panose="00000800000000000000" pitchFamily="2" charset="-5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4000" b="1" dirty="0">
                <a:latin typeface="Gilroy Bold" panose="00000800000000000000" pitchFamily="2" charset="-52"/>
              </a:rPr>
              <a:t>Туризм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altLang="ru-RU" sz="4000" b="1" dirty="0">
                <a:latin typeface="Gilroy Bold" panose="00000800000000000000" pitchFamily="2" charset="-52"/>
              </a:rPr>
              <a:t>Гос. обслуживание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D43AD25-0738-4ACA-ABBF-2DE2EF2082B5}"/>
              </a:ext>
            </a:extLst>
          </p:cNvPr>
          <p:cNvSpPr txBox="1">
            <a:spLocks/>
          </p:cNvSpPr>
          <p:nvPr/>
        </p:nvSpPr>
        <p:spPr bwMode="auto">
          <a:xfrm>
            <a:off x="4223792" y="2351273"/>
            <a:ext cx="7848872" cy="417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altLang="ru-RU" sz="3600" b="1" dirty="0">
                <a:latin typeface="Gilroy Bold" panose="00000800000000000000" pitchFamily="2" charset="-52"/>
              </a:rPr>
              <a:t>принятие заказов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altLang="ru-RU" sz="3600" b="1" dirty="0">
                <a:latin typeface="Gilroy Bold" panose="00000800000000000000" pitchFamily="2" charset="-52"/>
              </a:rPr>
              <a:t>финансовое консультирование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altLang="ru-RU" sz="3600" b="1" dirty="0">
                <a:latin typeface="Gilroy Bold" panose="00000800000000000000" pitchFamily="2" charset="-52"/>
              </a:rPr>
              <a:t>подбор стиля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altLang="ru-RU" sz="3600" b="1" dirty="0">
                <a:latin typeface="Gilroy Bold" panose="00000800000000000000" pitchFamily="2" charset="-52"/>
              </a:rPr>
              <a:t>бронирование туров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altLang="ru-RU" sz="3600" b="1" dirty="0">
                <a:latin typeface="Gilroy Bold" panose="00000800000000000000" pitchFamily="2" charset="-52"/>
              </a:rPr>
              <a:t>оформление документов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altLang="ru-RU" sz="3600" b="1" dirty="0">
                <a:latin typeface="Gilroy Bold" panose="00000800000000000000" pitchFamily="2" charset="-52"/>
              </a:rPr>
              <a:t>анализ собеседований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altLang="ru-RU" sz="4000" b="1" dirty="0">
              <a:latin typeface="Gilroy Bold" panose="00000800000000000000" pitchFamily="2" charset="-52"/>
            </a:endParaRPr>
          </a:p>
        </p:txBody>
      </p:sp>
      <p:cxnSp>
        <p:nvCxnSpPr>
          <p:cNvPr id="5" name="Соединитель: изогнутый 4">
            <a:extLst>
              <a:ext uri="{FF2B5EF4-FFF2-40B4-BE49-F238E27FC236}">
                <a16:creationId xmlns:a16="http://schemas.microsoft.com/office/drawing/2014/main" id="{7E773F61-B7CF-4606-8777-7A87F38AF9F1}"/>
              </a:ext>
            </a:extLst>
          </p:cNvPr>
          <p:cNvCxnSpPr/>
          <p:nvPr/>
        </p:nvCxnSpPr>
        <p:spPr>
          <a:xfrm>
            <a:off x="3503712" y="2351273"/>
            <a:ext cx="1512168" cy="78969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изогнутый 17">
            <a:extLst>
              <a:ext uri="{FF2B5EF4-FFF2-40B4-BE49-F238E27FC236}">
                <a16:creationId xmlns:a16="http://schemas.microsoft.com/office/drawing/2014/main" id="{A2989691-6AD5-48F5-ABFF-DE70F04140C2}"/>
              </a:ext>
            </a:extLst>
          </p:cNvPr>
          <p:cNvCxnSpPr>
            <a:cxnSpLocks/>
          </p:cNvCxnSpPr>
          <p:nvPr/>
        </p:nvCxnSpPr>
        <p:spPr>
          <a:xfrm flipV="1">
            <a:off x="3647728" y="2461369"/>
            <a:ext cx="4320480" cy="679599"/>
          </a:xfrm>
          <a:prstGeom prst="curvedConnector3">
            <a:avLst>
              <a:gd name="adj1" fmla="val 201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5608C0B5-9933-4E9F-ACD9-BD35C5AFB188}"/>
              </a:ext>
            </a:extLst>
          </p:cNvPr>
          <p:cNvCxnSpPr>
            <a:cxnSpLocks/>
          </p:cNvCxnSpPr>
          <p:nvPr/>
        </p:nvCxnSpPr>
        <p:spPr>
          <a:xfrm flipV="1">
            <a:off x="4583832" y="3865243"/>
            <a:ext cx="4320480" cy="1948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изогнутый 25">
            <a:extLst>
              <a:ext uri="{FF2B5EF4-FFF2-40B4-BE49-F238E27FC236}">
                <a16:creationId xmlns:a16="http://schemas.microsoft.com/office/drawing/2014/main" id="{F327CE1F-221D-4F4C-A910-8E222FB5C56F}"/>
              </a:ext>
            </a:extLst>
          </p:cNvPr>
          <p:cNvCxnSpPr>
            <a:cxnSpLocks/>
          </p:cNvCxnSpPr>
          <p:nvPr/>
        </p:nvCxnSpPr>
        <p:spPr>
          <a:xfrm>
            <a:off x="1366404" y="4543951"/>
            <a:ext cx="5449676" cy="1189305"/>
          </a:xfrm>
          <a:prstGeom prst="curvedConnector3">
            <a:avLst>
              <a:gd name="adj1" fmla="val 2254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A9A4AFEA-5BCB-41BC-A9BD-48F5C126500A}"/>
              </a:ext>
            </a:extLst>
          </p:cNvPr>
          <p:cNvCxnSpPr>
            <a:cxnSpLocks/>
          </p:cNvCxnSpPr>
          <p:nvPr/>
        </p:nvCxnSpPr>
        <p:spPr>
          <a:xfrm flipV="1">
            <a:off x="2423592" y="4508291"/>
            <a:ext cx="4896544" cy="837616"/>
          </a:xfrm>
          <a:prstGeom prst="curvedConnector3">
            <a:avLst>
              <a:gd name="adj1" fmla="val 2262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A121878E-6D48-473E-A439-F4376D6590FE}"/>
              </a:ext>
            </a:extLst>
          </p:cNvPr>
          <p:cNvCxnSpPr>
            <a:cxnSpLocks/>
          </p:cNvCxnSpPr>
          <p:nvPr/>
        </p:nvCxnSpPr>
        <p:spPr>
          <a:xfrm flipV="1">
            <a:off x="5195900" y="5222553"/>
            <a:ext cx="1196562" cy="74691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3DA2022A-B27F-4E99-BE36-ABCE8183953B}"/>
              </a:ext>
            </a:extLst>
          </p:cNvPr>
          <p:cNvSpPr txBox="1">
            <a:spLocks/>
          </p:cNvSpPr>
          <p:nvPr/>
        </p:nvSpPr>
        <p:spPr bwMode="auto">
          <a:xfrm>
            <a:off x="432079" y="974724"/>
            <a:ext cx="856902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b="1" dirty="0">
                <a:latin typeface="Gilroy Bold" panose="00000800000000000000" pitchFamily="2" charset="-52"/>
              </a:rPr>
              <a:t>Сферы применения чат-ботов:</a:t>
            </a:r>
          </a:p>
        </p:txBody>
      </p:sp>
    </p:spTree>
    <p:extLst>
      <p:ext uri="{BB962C8B-B14F-4D97-AF65-F5344CB8AC3E}">
        <p14:creationId xmlns:p14="http://schemas.microsoft.com/office/powerpoint/2010/main" val="332482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br>
              <a:rPr lang="ru-RU" dirty="0"/>
            </a:b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376" y="3140968"/>
            <a:ext cx="9006954" cy="1752600"/>
          </a:xfrm>
        </p:spPr>
        <p:txBody>
          <a:bodyPr/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Gilroy" panose="00000500000000000000" pitchFamily="2" charset="-52"/>
              </a:rPr>
              <a:t>Вовлекает потребителя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Gilroy" panose="00000500000000000000" pitchFamily="2" charset="-52"/>
              </a:rPr>
              <a:t>Формирует лояльность к компании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Gilroy" panose="00000500000000000000" pitchFamily="2" charset="-52"/>
              </a:rPr>
              <a:t>Повышает количество продаж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Gilroy" panose="00000500000000000000" pitchFamily="2" charset="-52"/>
              </a:rPr>
              <a:t>Снижает стоимость привлечения клиента</a:t>
            </a:r>
            <a:endParaRPr lang="ru-RU" dirty="0">
              <a:solidFill>
                <a:schemeClr val="tx1"/>
              </a:solidFill>
              <a:latin typeface="Gilroy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74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8C965B9-3567-481C-AA15-A07579F63B30}"/>
              </a:ext>
            </a:extLst>
          </p:cNvPr>
          <p:cNvSpPr txBox="1">
            <a:spLocks/>
          </p:cNvSpPr>
          <p:nvPr/>
        </p:nvSpPr>
        <p:spPr bwMode="auto">
          <a:xfrm>
            <a:off x="381000" y="1597856"/>
            <a:ext cx="900695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4000" b="1" cap="all" dirty="0">
                <a:solidFill>
                  <a:srgbClr val="13969D"/>
                </a:solidFill>
                <a:latin typeface="Gilroy Bold" panose="00000800000000000000" pitchFamily="2" charset="-52"/>
              </a:rPr>
              <a:t>ЧАТ-бот – отличный маркетинговый инструмент:</a:t>
            </a:r>
            <a:endParaRPr lang="ru-RU" sz="4400" dirty="0">
              <a:solidFill>
                <a:srgbClr val="13969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45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606</Words>
  <Application>Microsoft Office PowerPoint</Application>
  <PresentationFormat>Широкоэкранный</PresentationFormat>
  <Paragraphs>137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Gilroy Bold</vt:lpstr>
      <vt:lpstr>Calibri</vt:lpstr>
      <vt:lpstr>Century Gothic</vt:lpstr>
      <vt:lpstr>Gilroy</vt:lpstr>
      <vt:lpstr>Cambria Math</vt:lpstr>
      <vt:lpstr>Тема Office</vt:lpstr>
      <vt:lpstr> </vt:lpstr>
      <vt:lpstr>Использование интернета растет на смартфонах*</vt:lpstr>
      <vt:lpstr>Пользователи смартфонов используют*:  Мессенджеры - (25 %, 8 млн чел.)   Социальные сети - (22,5 %, 7,2 млн. чел)  </vt:lpstr>
      <vt:lpstr>Изменения в поведении потребителя</vt:lpstr>
      <vt:lpstr> </vt:lpstr>
      <vt:lpstr>Презентация PowerPoint</vt:lpstr>
      <vt:lpstr>Как организации разработать бота?</vt:lpstr>
      <vt:lpstr>Презентация PowerPoint</vt:lpstr>
      <vt:lpstr> </vt:lpstr>
      <vt:lpstr>Ключевые показатели  эффективности (KPI) чат-бота:</vt:lpstr>
      <vt:lpstr>Формула* окупаемости бота: </vt:lpstr>
      <vt:lpstr>Результаты внедрения чат-ботов:</vt:lpstr>
      <vt:lpstr>Как достичь максимального эффекта от бота?</vt:lpstr>
      <vt:lpstr>Перспективы использования чат-ботов:</vt:lpstr>
      <vt:lpstr>90 % компаний, которые слышали про чат-боты, утверждают: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Данила Травин</dc:creator>
  <cp:lastModifiedBy>Данила Травин</cp:lastModifiedBy>
  <cp:revision>1</cp:revision>
  <dcterms:created xsi:type="dcterms:W3CDTF">2020-04-10T00:34:49Z</dcterms:created>
  <dcterms:modified xsi:type="dcterms:W3CDTF">2020-04-10T00:36:41Z</dcterms:modified>
</cp:coreProperties>
</file>